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3" r:id="rId1"/>
  </p:sldMasterIdLst>
  <p:notesMasterIdLst>
    <p:notesMasterId r:id="rId4"/>
  </p:notesMasterIdLst>
  <p:handoutMasterIdLst>
    <p:handoutMasterId r:id="rId5"/>
  </p:handoutMasterIdLst>
  <p:sldIdLst>
    <p:sldId id="307" r:id="rId2"/>
    <p:sldId id="308"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60" userDrawn="1">
          <p15:clr>
            <a:srgbClr val="A4A3A4"/>
          </p15:clr>
        </p15:guide>
        <p15:guide id="2" orient="horz"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6F45"/>
    <a:srgbClr val="5BB472"/>
    <a:srgbClr val="F9F2D3"/>
    <a:srgbClr val="E6E6E6"/>
    <a:srgbClr val="F1EEDB"/>
    <a:srgbClr val="32323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9" autoAdjust="0"/>
    <p:restoredTop sz="94660"/>
  </p:normalViewPr>
  <p:slideViewPr>
    <p:cSldViewPr snapToGrid="0">
      <p:cViewPr>
        <p:scale>
          <a:sx n="70" d="100"/>
          <a:sy n="70" d="100"/>
        </p:scale>
        <p:origin x="1836" y="32"/>
      </p:cViewPr>
      <p:guideLst>
        <p:guide pos="2160"/>
        <p:guide orient="horz" pos="3120"/>
      </p:guideLst>
    </p:cSldViewPr>
  </p:slideViewPr>
  <p:notesTextViewPr>
    <p:cViewPr>
      <p:scale>
        <a:sx n="1" d="1"/>
        <a:sy n="1" d="1"/>
      </p:scale>
      <p:origin x="0" y="0"/>
    </p:cViewPr>
  </p:notesTextViewPr>
  <p:notesViewPr>
    <p:cSldViewPr snapToGrid="0">
      <p:cViewPr varScale="1">
        <p:scale>
          <a:sx n="68" d="100"/>
          <a:sy n="68"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2"/>
            <a:ext cx="2918831" cy="495029"/>
          </a:xfrm>
          <a:prstGeom prst="rect">
            <a:avLst/>
          </a:prstGeom>
        </p:spPr>
        <p:txBody>
          <a:bodyPr vert="horz" lIns="90644" tIns="45322" rIns="90644" bIns="45322" rtlCol="0"/>
          <a:lstStyle>
            <a:lvl1pPr algn="r">
              <a:defRPr sz="1200"/>
            </a:lvl1pPr>
          </a:lstStyle>
          <a:p>
            <a:fld id="{A03CF6F3-EAF0-4F2B-8305-4155FF2238CB}" type="datetimeFigureOut">
              <a:rPr kumimoji="1" lang="ja-JP" altLang="en-US" smtClean="0"/>
              <a:t>2019/4/2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1" cy="495028"/>
          </a:xfrm>
          <a:prstGeom prst="rect">
            <a:avLst/>
          </a:prstGeom>
        </p:spPr>
        <p:txBody>
          <a:bodyPr vert="horz" lIns="90644" tIns="45322" rIns="90644" bIns="45322" rtlCol="0" anchor="b"/>
          <a:lstStyle>
            <a:lvl1pPr algn="r">
              <a:defRPr sz="1200"/>
            </a:lvl1pPr>
          </a:lstStyle>
          <a:p>
            <a:fld id="{9F0BE044-05C2-4671-8143-466C555779EF}" type="slidenum">
              <a:rPr kumimoji="1" lang="ja-JP" altLang="en-US" smtClean="0"/>
              <a:t>‹#›</a:t>
            </a:fld>
            <a:endParaRPr kumimoji="1" lang="ja-JP" altLang="en-US"/>
          </a:p>
        </p:txBody>
      </p:sp>
    </p:spTree>
    <p:extLst>
      <p:ext uri="{BB962C8B-B14F-4D97-AF65-F5344CB8AC3E}">
        <p14:creationId xmlns:p14="http://schemas.microsoft.com/office/powerpoint/2010/main" val="168795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0644" tIns="45322" rIns="90644" bIns="45322" rtlCol="0"/>
          <a:lstStyle>
            <a:lvl1pPr algn="r">
              <a:defRPr sz="1200"/>
            </a:lvl1pPr>
          </a:lstStyle>
          <a:p>
            <a:fld id="{648BB7DF-BA17-49D3-86A8-B513339BB42C}" type="datetimeFigureOut">
              <a:rPr kumimoji="1" lang="ja-JP" altLang="en-US" smtClean="0"/>
              <a:t>2019/4/2</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0644" tIns="45322" rIns="90644" bIns="45322" rtlCol="0" anchor="b"/>
          <a:lstStyle>
            <a:lvl1pPr algn="r">
              <a:defRPr sz="1200"/>
            </a:lvl1pPr>
          </a:lstStyle>
          <a:p>
            <a:fld id="{CAAA1C8F-EC66-4654-B855-9B608CF148E1}" type="slidenum">
              <a:rPr kumimoji="1" lang="ja-JP" altLang="en-US" smtClean="0"/>
              <a:t>‹#›</a:t>
            </a:fld>
            <a:endParaRPr kumimoji="1" lang="ja-JP" altLang="en-US"/>
          </a:p>
        </p:txBody>
      </p:sp>
    </p:spTree>
    <p:extLst>
      <p:ext uri="{BB962C8B-B14F-4D97-AF65-F5344CB8AC3E}">
        <p14:creationId xmlns:p14="http://schemas.microsoft.com/office/powerpoint/2010/main" val="2304437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4縦V1】白紙">
    <p:spTree>
      <p:nvGrpSpPr>
        <p:cNvPr id="1" name=""/>
        <p:cNvGrpSpPr/>
        <p:nvPr/>
      </p:nvGrpSpPr>
      <p:grpSpPr>
        <a:xfrm>
          <a:off x="0" y="0"/>
          <a:ext cx="0" cy="0"/>
          <a:chOff x="0" y="0"/>
          <a:chExt cx="0" cy="0"/>
        </a:xfrm>
      </p:grpSpPr>
      <p:sp>
        <p:nvSpPr>
          <p:cNvPr id="10" name="正方形/長方形 9"/>
          <p:cNvSpPr/>
          <p:nvPr userDrawn="1"/>
        </p:nvSpPr>
        <p:spPr>
          <a:xfrm>
            <a:off x="0" y="9490000"/>
            <a:ext cx="6858000" cy="4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2080" tIns="66040" rIns="132080" bIns="66040" numCol="1" spcCol="0" rtlCol="0" fromWordArt="0" anchor="ctr" anchorCtr="0" forceAA="0" compatLnSpc="1">
            <a:prstTxWarp prst="textNoShape">
              <a:avLst/>
            </a:prstTxWarp>
            <a:noAutofit/>
          </a:bodyPr>
          <a:lstStyle/>
          <a:p>
            <a:pPr algn="ctr" eaLnBrk="1" hangingPunct="0">
              <a:lnSpc>
                <a:spcPct val="120000"/>
              </a:lnSpc>
              <a:spcAft>
                <a:spcPts val="867"/>
              </a:spcAft>
            </a:pPr>
            <a:endParaRPr kumimoji="1" lang="en-US" altLang="ja-JP" sz="2022">
              <a:solidFill>
                <a:schemeClr val="tx1"/>
              </a:solidFill>
            </a:endParaRPr>
          </a:p>
        </p:txBody>
      </p:sp>
    </p:spTree>
    <p:extLst>
      <p:ext uri="{BB962C8B-B14F-4D97-AF65-F5344CB8AC3E}">
        <p14:creationId xmlns:p14="http://schemas.microsoft.com/office/powerpoint/2010/main" val="15109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4縦V1】表紙">
    <p:spTree>
      <p:nvGrpSpPr>
        <p:cNvPr id="1" name=""/>
        <p:cNvGrpSpPr/>
        <p:nvPr/>
      </p:nvGrpSpPr>
      <p:grpSpPr>
        <a:xfrm>
          <a:off x="0" y="0"/>
          <a:ext cx="0" cy="0"/>
          <a:chOff x="0" y="0"/>
          <a:chExt cx="0" cy="0"/>
        </a:xfrm>
      </p:grpSpPr>
      <p:sp>
        <p:nvSpPr>
          <p:cNvPr id="10" name="正方形/長方形 9"/>
          <p:cNvSpPr/>
          <p:nvPr userDrawn="1"/>
        </p:nvSpPr>
        <p:spPr>
          <a:xfrm>
            <a:off x="0" y="9490000"/>
            <a:ext cx="6858000" cy="4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2080" tIns="66040" rIns="132080" bIns="66040" numCol="1" spcCol="0" rtlCol="0" fromWordArt="0" anchor="ctr" anchorCtr="0" forceAA="0" compatLnSpc="1">
            <a:prstTxWarp prst="textNoShape">
              <a:avLst/>
            </a:prstTxWarp>
            <a:noAutofit/>
          </a:bodyPr>
          <a:lstStyle/>
          <a:p>
            <a:pPr algn="ctr" eaLnBrk="1" hangingPunct="0">
              <a:lnSpc>
                <a:spcPct val="120000"/>
              </a:lnSpc>
              <a:spcAft>
                <a:spcPts val="867"/>
              </a:spcAft>
            </a:pPr>
            <a:endParaRPr kumimoji="1" lang="en-US" altLang="ja-JP" sz="2022">
              <a:solidFill>
                <a:schemeClr val="tx1"/>
              </a:solidFill>
            </a:endParaRPr>
          </a:p>
        </p:txBody>
      </p:sp>
    </p:spTree>
    <p:extLst>
      <p:ext uri="{BB962C8B-B14F-4D97-AF65-F5344CB8AC3E}">
        <p14:creationId xmlns:p14="http://schemas.microsoft.com/office/powerpoint/2010/main" val="64505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4縦V1】中表紙">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20840" y="4574435"/>
            <a:ext cx="3416320" cy="757130"/>
          </a:xfrm>
          <a:prstGeom prst="rect">
            <a:avLst/>
          </a:prstGeom>
        </p:spPr>
        <p:txBody>
          <a:bodyPr wrap="none" anchor="ctr">
            <a:spAutoFit/>
          </a:bodyPr>
          <a:lstStyle>
            <a:lvl1pPr eaLnBrk="1" fontAlgn="auto">
              <a:lnSpc>
                <a:spcPct val="120000"/>
              </a:lnSpc>
              <a:spcAft>
                <a:spcPts val="2600"/>
              </a:spcAft>
              <a:defRPr sz="3600" b="1" baseline="0">
                <a:solidFill>
                  <a:schemeClr val="tx1"/>
                </a:solidFill>
                <a:latin typeface="+mn-lt"/>
                <a:ea typeface="+mn-ea"/>
                <a:cs typeface="Meiryo UI" pitchFamily="50" charset="-128"/>
              </a:defRPr>
            </a:lvl1pPr>
          </a:lstStyle>
          <a:p>
            <a:r>
              <a:rPr kumimoji="1" lang="ja-JP" altLang="en-US"/>
              <a:t>タイトル</a:t>
            </a:r>
            <a:r>
              <a:rPr kumimoji="1" lang="ja-JP" altLang="en-US" dirty="0"/>
              <a:t>を入力</a:t>
            </a:r>
          </a:p>
        </p:txBody>
      </p:sp>
      <p:sp>
        <p:nvSpPr>
          <p:cNvPr id="6" name="正方形/長方形 5"/>
          <p:cNvSpPr/>
          <p:nvPr userDrawn="1"/>
        </p:nvSpPr>
        <p:spPr>
          <a:xfrm>
            <a:off x="0" y="0"/>
            <a:ext cx="6858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2080" tIns="66040" rIns="132080" bIns="66040" numCol="1" spcCol="0" rtlCol="0" fromWordArt="0" anchor="ctr" anchorCtr="0" forceAA="0" compatLnSpc="1">
            <a:prstTxWarp prst="textNoShape">
              <a:avLst/>
            </a:prstTxWarp>
            <a:noAutofit/>
          </a:bodyPr>
          <a:lstStyle/>
          <a:p>
            <a:pPr marL="0" marR="0" lvl="0" indent="0" algn="l" defTabSz="132072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78278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4縦V1】本文">
    <p:spTree>
      <p:nvGrpSpPr>
        <p:cNvPr id="1" name=""/>
        <p:cNvGrpSpPr/>
        <p:nvPr/>
      </p:nvGrpSpPr>
      <p:grpSpPr>
        <a:xfrm>
          <a:off x="0" y="0"/>
          <a:ext cx="0" cy="0"/>
          <a:chOff x="0" y="0"/>
          <a:chExt cx="0" cy="0"/>
        </a:xfrm>
      </p:grpSpPr>
      <p:sp>
        <p:nvSpPr>
          <p:cNvPr id="11" name="タイトル 1"/>
          <p:cNvSpPr>
            <a:spLocks noGrp="1"/>
          </p:cNvSpPr>
          <p:nvPr>
            <p:ph type="title" hasCustomPrompt="1"/>
          </p:nvPr>
        </p:nvSpPr>
        <p:spPr>
          <a:xfrm>
            <a:off x="0" y="0"/>
            <a:ext cx="1980029" cy="400110"/>
          </a:xfrm>
          <a:prstGeom prst="rect">
            <a:avLst/>
          </a:prstGeom>
        </p:spPr>
        <p:txBody>
          <a:bodyPr wrap="none" anchor="ctr">
            <a:spAutoFit/>
          </a:bodyPr>
          <a:lstStyle>
            <a:lvl1pPr algn="l" fontAlgn="auto">
              <a:defRPr sz="2000" b="1" baseline="0">
                <a:solidFill>
                  <a:schemeClr val="tx1"/>
                </a:solidFill>
                <a:latin typeface="+mn-lt"/>
                <a:ea typeface="+mn-ea"/>
                <a:cs typeface="Meiryo UI" pitchFamily="50" charset="-128"/>
              </a:defRPr>
            </a:lvl1pPr>
          </a:lstStyle>
          <a:p>
            <a:r>
              <a:rPr kumimoji="1" lang="ja-JP" altLang="en-US"/>
              <a:t>タイトルを</a:t>
            </a:r>
            <a:r>
              <a:rPr kumimoji="1" lang="ja-JP" altLang="en-US" dirty="0"/>
              <a:t>入力</a:t>
            </a:r>
          </a:p>
        </p:txBody>
      </p:sp>
      <p:cxnSp>
        <p:nvCxnSpPr>
          <p:cNvPr id="3" name="直線コネクタ 2"/>
          <p:cNvCxnSpPr/>
          <p:nvPr userDrawn="1"/>
        </p:nvCxnSpPr>
        <p:spPr>
          <a:xfrm>
            <a:off x="0" y="400110"/>
            <a:ext cx="6515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698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正方形/長方形 7"/>
          <p:cNvSpPr/>
          <p:nvPr userDrawn="1"/>
        </p:nvSpPr>
        <p:spPr>
          <a:xfrm>
            <a:off x="0" y="9726000"/>
            <a:ext cx="6858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2080" tIns="66040" rIns="132080" bIns="66040" numCol="1" spcCol="0" rtlCol="0" fromWordArt="0" anchor="ctr" anchorCtr="0" forceAA="0" compatLnSpc="1">
            <a:prstTxWarp prst="textNoShape">
              <a:avLst/>
            </a:prstTxWarp>
            <a:noAutofit/>
          </a:bodyPr>
          <a:lstStyle/>
          <a:p>
            <a:pPr marL="0" marR="0" lvl="0" indent="0" algn="l" defTabSz="132072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FFFF"/>
                </a:solidFill>
                <a:effectLst/>
                <a:uLnTx/>
                <a:uFillTx/>
                <a:latin typeface="+mn-lt"/>
                <a:ea typeface="+mn-ea"/>
                <a:cs typeface="+mn-cs"/>
              </a:rPr>
              <a:t>© 2018 </a:t>
            </a:r>
            <a:r>
              <a:rPr kumimoji="1" lang="en-US" altLang="ja-JP" sz="1000" b="0" i="0" u="none" strike="noStrike" kern="1200" cap="none" spc="0" normalizeH="0" baseline="0" noProof="0" dirty="0" err="1">
                <a:ln>
                  <a:noFill/>
                </a:ln>
                <a:solidFill>
                  <a:srgbClr val="FFFFFF"/>
                </a:solidFill>
                <a:effectLst/>
                <a:uLnTx/>
                <a:uFillTx/>
                <a:latin typeface="+mn-lt"/>
                <a:ea typeface="+mn-ea"/>
                <a:cs typeface="+mn-cs"/>
              </a:rPr>
              <a:t>Synaps</a:t>
            </a:r>
            <a:r>
              <a:rPr kumimoji="1" lang="en-US" altLang="ja-JP" sz="1000" b="0" i="0" u="none" strike="noStrike" kern="1200" cap="none" spc="433" normalizeH="0" baseline="0" noProof="0" dirty="0" err="1">
                <a:ln>
                  <a:noFill/>
                </a:ln>
                <a:solidFill>
                  <a:srgbClr val="FFFFFF"/>
                </a:solidFill>
                <a:effectLst/>
                <a:uLnTx/>
                <a:uFillTx/>
                <a:latin typeface="+mn-lt"/>
                <a:ea typeface="+mn-ea"/>
                <a:cs typeface="+mn-cs"/>
              </a:rPr>
              <a:t>e</a:t>
            </a:r>
            <a:r>
              <a:rPr kumimoji="1" lang="en-US" altLang="ja-JP" sz="1000" b="0" i="0" u="none" strike="noStrike" kern="1200" cap="none" spc="0" normalizeH="0" baseline="0" noProof="0" dirty="0" err="1">
                <a:ln>
                  <a:noFill/>
                </a:ln>
                <a:solidFill>
                  <a:srgbClr val="FFFFFF"/>
                </a:solidFill>
                <a:effectLst/>
                <a:uLnTx/>
                <a:uFillTx/>
                <a:latin typeface="+mn-lt"/>
                <a:ea typeface="+mn-ea"/>
                <a:cs typeface="+mn-cs"/>
              </a:rPr>
              <a:t>Innovatio</a:t>
            </a:r>
            <a:r>
              <a:rPr kumimoji="1" lang="en-US" altLang="ja-JP" sz="1000" b="0" i="0" u="none" strike="noStrike" kern="1200" cap="none" spc="433" normalizeH="0" baseline="0" noProof="0" dirty="0" err="1">
                <a:ln>
                  <a:noFill/>
                </a:ln>
                <a:solidFill>
                  <a:srgbClr val="FFFFFF"/>
                </a:solidFill>
                <a:effectLst/>
                <a:uLnTx/>
                <a:uFillTx/>
                <a:latin typeface="+mn-lt"/>
                <a:ea typeface="+mn-ea"/>
                <a:cs typeface="+mn-cs"/>
              </a:rPr>
              <a:t>n</a:t>
            </a:r>
            <a:r>
              <a:rPr kumimoji="1" lang="en-US" altLang="ja-JP" sz="1000" b="0" i="0" u="none" strike="noStrike" kern="1200" cap="none" spc="0" normalizeH="0" baseline="0" noProof="0" dirty="0" err="1">
                <a:ln>
                  <a:noFill/>
                </a:ln>
                <a:solidFill>
                  <a:srgbClr val="FFFFFF"/>
                </a:solidFill>
                <a:effectLst/>
                <a:uLnTx/>
                <a:uFillTx/>
                <a:latin typeface="+mn-lt"/>
                <a:ea typeface="+mn-ea"/>
                <a:cs typeface="+mn-cs"/>
              </a:rPr>
              <a:t>Inc</a:t>
            </a:r>
            <a:r>
              <a:rPr kumimoji="1" lang="en-US" altLang="ja-JP" sz="1000" b="0" i="0" u="none" strike="noStrike" kern="1200" cap="none" spc="0" normalizeH="0" baseline="0" noProof="0" dirty="0">
                <a:ln>
                  <a:noFill/>
                </a:ln>
                <a:solidFill>
                  <a:srgbClr val="FFFFFF"/>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正方形/長方形 4"/>
          <p:cNvSpPr/>
          <p:nvPr userDrawn="1"/>
        </p:nvSpPr>
        <p:spPr>
          <a:xfrm>
            <a:off x="6678000" y="9726000"/>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2080" tIns="66040" rIns="132080" bIns="66040" numCol="1" spcCol="0" rtlCol="0" fromWordArt="0" anchor="ctr" anchorCtr="0" forceAA="0" compatLnSpc="1">
            <a:prstTxWarp prst="textNoShape">
              <a:avLst/>
            </a:prstTxWarp>
            <a:noAutofit/>
          </a:bodyPr>
          <a:lstStyle/>
          <a:p>
            <a:pPr marL="0" marR="0" lvl="0" indent="0" algn="ctr" defTabSz="1320726" rtl="0" eaLnBrk="1" fontAlgn="auto" latinLnBrk="0" hangingPunct="1">
              <a:lnSpc>
                <a:spcPct val="100000"/>
              </a:lnSpc>
              <a:spcBef>
                <a:spcPts val="0"/>
              </a:spcBef>
              <a:spcAft>
                <a:spcPts val="0"/>
              </a:spcAft>
              <a:buClrTx/>
              <a:buSzTx/>
              <a:buFontTx/>
              <a:buNone/>
              <a:tabLst/>
              <a:defRPr/>
            </a:pPr>
            <a:fld id="{28A1EFA0-1C5C-4BA2-AE0B-1B2AA4D47DC7}" type="slidenum">
              <a:rPr kumimoji="1" lang="ja-JP" altLang="en-US" sz="1000" smtClean="0">
                <a:solidFill>
                  <a:schemeClr val="bg1"/>
                </a:solidFill>
              </a:rPr>
              <a:pPr marL="0" marR="0" lvl="0" indent="0" algn="ctr" defTabSz="1320726"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61084451"/>
      </p:ext>
    </p:extLst>
  </p:cSld>
  <p:clrMap bg1="lt1" tx1="dk1" bg2="lt2" tx2="dk2" accent1="accent1" accent2="accent2" accent3="accent3" accent4="accent4" accent5="accent5" accent6="accent6" hlink="hlink" folHlink="folHlink"/>
  <p:sldLayoutIdLst>
    <p:sldLayoutId id="2147483668" r:id="rId1"/>
    <p:sldLayoutId id="2147483664" r:id="rId2"/>
    <p:sldLayoutId id="2147483667" r:id="rId3"/>
    <p:sldLayoutId id="2147483665" r:id="rId4"/>
  </p:sldLayoutIdLst>
  <p:hf hdr="0" ftr="0" dt="0"/>
  <p:txStyles>
    <p:titleStyle>
      <a:lvl1pPr algn="ctr" defTabSz="869600" rtl="0" eaLnBrk="1" fontAlgn="base" hangingPunct="1">
        <a:spcBef>
          <a:spcPct val="0"/>
        </a:spcBef>
        <a:spcAft>
          <a:spcPct val="0"/>
        </a:spcAft>
        <a:defRPr kumimoji="1" sz="5778" b="1" kern="1200" baseline="0">
          <a:solidFill>
            <a:schemeClr val="tx1"/>
          </a:solidFill>
          <a:latin typeface="+mj-lt"/>
          <a:ea typeface="+mj-ea"/>
          <a:cs typeface="Meiryo UI" pitchFamily="50" charset="-128"/>
        </a:defRPr>
      </a:lvl1pPr>
      <a:lvl2pPr algn="ctr" defTabSz="869600"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2pPr>
      <a:lvl3pPr algn="ctr" defTabSz="869600"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3pPr>
      <a:lvl4pPr algn="ctr" defTabSz="869600"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4pPr>
      <a:lvl5pPr algn="ctr" defTabSz="869600"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5pPr>
      <a:lvl6pPr marL="381202" algn="ctr" defTabSz="869623"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6pPr>
      <a:lvl7pPr marL="762406" algn="ctr" defTabSz="869623"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7pPr>
      <a:lvl8pPr marL="1143611" algn="ctr" defTabSz="869623"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8pPr>
      <a:lvl9pPr marL="1524816" algn="ctr" defTabSz="869623" rtl="0" eaLnBrk="1" fontAlgn="base" hangingPunct="1">
        <a:spcBef>
          <a:spcPct val="0"/>
        </a:spcBef>
        <a:spcAft>
          <a:spcPct val="0"/>
        </a:spcAft>
        <a:defRPr kumimoji="1" sz="4044">
          <a:solidFill>
            <a:schemeClr val="tx1"/>
          </a:solidFill>
          <a:latin typeface="Calibri" charset="0"/>
          <a:ea typeface="ＭＳ Ｐゴシック" charset="0"/>
          <a:cs typeface="ＭＳ Ｐゴシック" charset="0"/>
        </a:defRPr>
      </a:lvl9pPr>
    </p:titleStyle>
    <p:bodyStyle>
      <a:lvl1pPr marL="660364" indent="-660364" algn="l" defTabSz="869600" rtl="0" eaLnBrk="1" fontAlgn="base" hangingPunct="1">
        <a:spcBef>
          <a:spcPts val="0"/>
        </a:spcBef>
        <a:spcAft>
          <a:spcPts val="2600"/>
        </a:spcAft>
        <a:buFont typeface="Arial" panose="020B0604020202020204" pitchFamily="34" charset="0"/>
        <a:buChar char="•"/>
        <a:defRPr kumimoji="1" sz="3467" kern="1200" baseline="0">
          <a:solidFill>
            <a:schemeClr val="tx1"/>
          </a:solidFill>
          <a:latin typeface="+mn-lt"/>
          <a:ea typeface="+mn-ea"/>
          <a:cs typeface="ＭＳ Ｐゴシック" charset="0"/>
        </a:defRPr>
      </a:lvl1pPr>
      <a:lvl2pPr marL="928582" indent="-495272" algn="l" defTabSz="869600" rtl="0" eaLnBrk="1" fontAlgn="base" hangingPunct="1">
        <a:spcBef>
          <a:spcPts val="0"/>
        </a:spcBef>
        <a:spcAft>
          <a:spcPts val="2600"/>
        </a:spcAft>
        <a:buFont typeface="Arial" panose="020B0604020202020204" pitchFamily="34" charset="0"/>
        <a:buChar char="•"/>
        <a:defRPr kumimoji="1" sz="2889" kern="1200" baseline="0">
          <a:solidFill>
            <a:schemeClr val="tx1"/>
          </a:solidFill>
          <a:latin typeface="+mn-lt"/>
          <a:ea typeface="+mn-ea"/>
          <a:cs typeface="+mn-cs"/>
        </a:defRPr>
      </a:lvl2pPr>
      <a:lvl3pPr marL="1364870" indent="-495272" algn="l" defTabSz="869600" rtl="0" eaLnBrk="1" fontAlgn="base" hangingPunct="1">
        <a:spcBef>
          <a:spcPts val="0"/>
        </a:spcBef>
        <a:spcAft>
          <a:spcPts val="2600"/>
        </a:spcAft>
        <a:buFont typeface="Arial" panose="020B0604020202020204" pitchFamily="34" charset="0"/>
        <a:buChar char="•"/>
        <a:defRPr kumimoji="1" sz="2600" kern="1200" baseline="0">
          <a:solidFill>
            <a:schemeClr val="tx1"/>
          </a:solidFill>
          <a:latin typeface="+mn-lt"/>
          <a:ea typeface="+mn-ea"/>
          <a:cs typeface="+mn-cs"/>
        </a:defRPr>
      </a:lvl3pPr>
      <a:lvl4pPr marL="1799672" indent="-495272" algn="l" defTabSz="869600" rtl="0" eaLnBrk="1" fontAlgn="base" hangingPunct="1">
        <a:spcBef>
          <a:spcPts val="0"/>
        </a:spcBef>
        <a:spcAft>
          <a:spcPts val="2600"/>
        </a:spcAft>
        <a:buFont typeface="Arial" panose="020B0604020202020204" pitchFamily="34" charset="0"/>
        <a:buChar char="•"/>
        <a:defRPr kumimoji="1" sz="2022" kern="1200" baseline="0">
          <a:solidFill>
            <a:schemeClr val="tx1"/>
          </a:solidFill>
          <a:latin typeface="+mn-lt"/>
          <a:ea typeface="+mn-ea"/>
          <a:cs typeface="+mn-cs"/>
        </a:defRPr>
      </a:lvl4pPr>
      <a:lvl5pPr marL="2234469" indent="-495272" algn="l" defTabSz="869600" rtl="0" eaLnBrk="1" fontAlgn="base" hangingPunct="1">
        <a:spcBef>
          <a:spcPts val="0"/>
        </a:spcBef>
        <a:spcAft>
          <a:spcPts val="2600"/>
        </a:spcAft>
        <a:buFont typeface="Arial" panose="020B0604020202020204" pitchFamily="34" charset="0"/>
        <a:buChar char="•"/>
        <a:defRPr kumimoji="1" sz="2022" kern="1200" baseline="0">
          <a:solidFill>
            <a:schemeClr val="tx1"/>
          </a:solidFill>
          <a:latin typeface="+mn-lt"/>
          <a:ea typeface="+mn-ea"/>
          <a:cs typeface="+mn-cs"/>
        </a:defRPr>
      </a:lvl5pPr>
      <a:lvl6pPr marL="2391614" indent="-217421" algn="l" defTabSz="869680" rtl="0" eaLnBrk="1" latinLnBrk="0" hangingPunct="1">
        <a:spcBef>
          <a:spcPct val="20000"/>
        </a:spcBef>
        <a:buFont typeface="Arial" pitchFamily="34" charset="0"/>
        <a:buChar char="•"/>
        <a:defRPr kumimoji="1" sz="1878" kern="1200">
          <a:solidFill>
            <a:schemeClr val="tx1"/>
          </a:solidFill>
          <a:latin typeface="+mn-lt"/>
          <a:ea typeface="+mn-ea"/>
          <a:cs typeface="+mn-cs"/>
        </a:defRPr>
      </a:lvl6pPr>
      <a:lvl7pPr marL="2826457" indent="-217421" algn="l" defTabSz="869680" rtl="0" eaLnBrk="1" latinLnBrk="0" hangingPunct="1">
        <a:spcBef>
          <a:spcPct val="20000"/>
        </a:spcBef>
        <a:buFont typeface="Arial" pitchFamily="34" charset="0"/>
        <a:buChar char="•"/>
        <a:defRPr kumimoji="1" sz="1878" kern="1200">
          <a:solidFill>
            <a:schemeClr val="tx1"/>
          </a:solidFill>
          <a:latin typeface="+mn-lt"/>
          <a:ea typeface="+mn-ea"/>
          <a:cs typeface="+mn-cs"/>
        </a:defRPr>
      </a:lvl7pPr>
      <a:lvl8pPr marL="3261295" indent="-217421" algn="l" defTabSz="869680" rtl="0" eaLnBrk="1" latinLnBrk="0" hangingPunct="1">
        <a:spcBef>
          <a:spcPct val="20000"/>
        </a:spcBef>
        <a:buFont typeface="Arial" pitchFamily="34" charset="0"/>
        <a:buChar char="•"/>
        <a:defRPr kumimoji="1" sz="1878" kern="1200">
          <a:solidFill>
            <a:schemeClr val="tx1"/>
          </a:solidFill>
          <a:latin typeface="+mn-lt"/>
          <a:ea typeface="+mn-ea"/>
          <a:cs typeface="+mn-cs"/>
        </a:defRPr>
      </a:lvl8pPr>
      <a:lvl9pPr marL="3696131" indent="-217421" algn="l" defTabSz="869680" rtl="0" eaLnBrk="1" latinLnBrk="0" hangingPunct="1">
        <a:spcBef>
          <a:spcPct val="20000"/>
        </a:spcBef>
        <a:buFont typeface="Arial" pitchFamily="34" charset="0"/>
        <a:buChar char="•"/>
        <a:defRPr kumimoji="1" sz="1878" kern="1200">
          <a:solidFill>
            <a:schemeClr val="tx1"/>
          </a:solidFill>
          <a:latin typeface="+mn-lt"/>
          <a:ea typeface="+mn-ea"/>
          <a:cs typeface="+mn-cs"/>
        </a:defRPr>
      </a:lvl9pPr>
    </p:bodyStyle>
    <p:otherStyle>
      <a:defPPr>
        <a:defRPr lang="ja-JP"/>
      </a:defPPr>
      <a:lvl1pPr marL="0" algn="l" defTabSz="869680" rtl="0" eaLnBrk="1" latinLnBrk="0" hangingPunct="1">
        <a:defRPr kumimoji="1" sz="1733" kern="1200">
          <a:solidFill>
            <a:schemeClr val="tx1"/>
          </a:solidFill>
          <a:latin typeface="+mn-lt"/>
          <a:ea typeface="+mn-ea"/>
          <a:cs typeface="+mn-cs"/>
        </a:defRPr>
      </a:lvl1pPr>
      <a:lvl2pPr marL="434838" algn="l" defTabSz="869680" rtl="0" eaLnBrk="1" latinLnBrk="0" hangingPunct="1">
        <a:defRPr kumimoji="1" sz="1733" kern="1200">
          <a:solidFill>
            <a:schemeClr val="tx1"/>
          </a:solidFill>
          <a:latin typeface="+mn-lt"/>
          <a:ea typeface="+mn-ea"/>
          <a:cs typeface="+mn-cs"/>
        </a:defRPr>
      </a:lvl2pPr>
      <a:lvl3pPr marL="869680" algn="l" defTabSz="869680" rtl="0" eaLnBrk="1" latinLnBrk="0" hangingPunct="1">
        <a:defRPr kumimoji="1" sz="1733" kern="1200">
          <a:solidFill>
            <a:schemeClr val="tx1"/>
          </a:solidFill>
          <a:latin typeface="+mn-lt"/>
          <a:ea typeface="+mn-ea"/>
          <a:cs typeface="+mn-cs"/>
        </a:defRPr>
      </a:lvl3pPr>
      <a:lvl4pPr marL="1304517" algn="l" defTabSz="869680" rtl="0" eaLnBrk="1" latinLnBrk="0" hangingPunct="1">
        <a:defRPr kumimoji="1" sz="1733" kern="1200">
          <a:solidFill>
            <a:schemeClr val="tx1"/>
          </a:solidFill>
          <a:latin typeface="+mn-lt"/>
          <a:ea typeface="+mn-ea"/>
          <a:cs typeface="+mn-cs"/>
        </a:defRPr>
      </a:lvl4pPr>
      <a:lvl5pPr marL="1739357" algn="l" defTabSz="869680" rtl="0" eaLnBrk="1" latinLnBrk="0" hangingPunct="1">
        <a:defRPr kumimoji="1" sz="1733" kern="1200">
          <a:solidFill>
            <a:schemeClr val="tx1"/>
          </a:solidFill>
          <a:latin typeface="+mn-lt"/>
          <a:ea typeface="+mn-ea"/>
          <a:cs typeface="+mn-cs"/>
        </a:defRPr>
      </a:lvl5pPr>
      <a:lvl6pPr marL="2174195" algn="l" defTabSz="869680" rtl="0" eaLnBrk="1" latinLnBrk="0" hangingPunct="1">
        <a:defRPr kumimoji="1" sz="1733" kern="1200">
          <a:solidFill>
            <a:schemeClr val="tx1"/>
          </a:solidFill>
          <a:latin typeface="+mn-lt"/>
          <a:ea typeface="+mn-ea"/>
          <a:cs typeface="+mn-cs"/>
        </a:defRPr>
      </a:lvl6pPr>
      <a:lvl7pPr marL="2609036" algn="l" defTabSz="869680" rtl="0" eaLnBrk="1" latinLnBrk="0" hangingPunct="1">
        <a:defRPr kumimoji="1" sz="1733" kern="1200">
          <a:solidFill>
            <a:schemeClr val="tx1"/>
          </a:solidFill>
          <a:latin typeface="+mn-lt"/>
          <a:ea typeface="+mn-ea"/>
          <a:cs typeface="+mn-cs"/>
        </a:defRPr>
      </a:lvl7pPr>
      <a:lvl8pPr marL="3043874" algn="l" defTabSz="869680" rtl="0" eaLnBrk="1" latinLnBrk="0" hangingPunct="1">
        <a:defRPr kumimoji="1" sz="1733" kern="1200">
          <a:solidFill>
            <a:schemeClr val="tx1"/>
          </a:solidFill>
          <a:latin typeface="+mn-lt"/>
          <a:ea typeface="+mn-ea"/>
          <a:cs typeface="+mn-cs"/>
        </a:defRPr>
      </a:lvl8pPr>
      <a:lvl9pPr marL="3478713" algn="l" defTabSz="869680" rtl="0" eaLnBrk="1" latinLnBrk="0" hangingPunct="1">
        <a:defRPr kumimoji="1"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99093AD-E33E-44D8-958B-7B80F65A4E86}"/>
              </a:ext>
            </a:extLst>
          </p:cNvPr>
          <p:cNvSpPr/>
          <p:nvPr/>
        </p:nvSpPr>
        <p:spPr>
          <a:xfrm>
            <a:off x="5907911" y="8941482"/>
            <a:ext cx="762434" cy="71384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108" name="正方形/長方形 107">
            <a:extLst>
              <a:ext uri="{FF2B5EF4-FFF2-40B4-BE49-F238E27FC236}">
                <a16:creationId xmlns:a16="http://schemas.microsoft.com/office/drawing/2014/main" id="{D0A116B5-83C5-4BAA-BD6B-61BDD37DC761}"/>
              </a:ext>
            </a:extLst>
          </p:cNvPr>
          <p:cNvSpPr/>
          <p:nvPr/>
        </p:nvSpPr>
        <p:spPr>
          <a:xfrm>
            <a:off x="200025" y="3318036"/>
            <a:ext cx="1076325" cy="539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106" name="正方形/長方形 105">
            <a:extLst>
              <a:ext uri="{FF2B5EF4-FFF2-40B4-BE49-F238E27FC236}">
                <a16:creationId xmlns:a16="http://schemas.microsoft.com/office/drawing/2014/main" id="{88383FEA-C6C9-40F6-80AC-2FBF2C845CB7}"/>
              </a:ext>
            </a:extLst>
          </p:cNvPr>
          <p:cNvSpPr/>
          <p:nvPr/>
        </p:nvSpPr>
        <p:spPr>
          <a:xfrm>
            <a:off x="243000" y="3366997"/>
            <a:ext cx="949951" cy="3515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26" name="正方形/長方形 25">
            <a:extLst>
              <a:ext uri="{FF2B5EF4-FFF2-40B4-BE49-F238E27FC236}">
                <a16:creationId xmlns:a16="http://schemas.microsoft.com/office/drawing/2014/main" id="{6EA73805-43BD-416A-ABE6-D3441EC9F498}"/>
              </a:ext>
            </a:extLst>
          </p:cNvPr>
          <p:cNvSpPr/>
          <p:nvPr/>
        </p:nvSpPr>
        <p:spPr>
          <a:xfrm>
            <a:off x="0" y="7308"/>
            <a:ext cx="6858000" cy="9890157"/>
          </a:xfrm>
          <a:prstGeom prst="rect">
            <a:avLst/>
          </a:prstGeom>
          <a:gradFill>
            <a:gsLst>
              <a:gs pos="82000">
                <a:schemeClr val="bg1">
                  <a:lumMod val="9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32" name="正方形/長方形 31">
            <a:extLst>
              <a:ext uri="{FF2B5EF4-FFF2-40B4-BE49-F238E27FC236}">
                <a16:creationId xmlns:a16="http://schemas.microsoft.com/office/drawing/2014/main" id="{49B1FF08-B38F-4E3B-BCB6-F55655B8E41E}"/>
              </a:ext>
            </a:extLst>
          </p:cNvPr>
          <p:cNvSpPr/>
          <p:nvPr/>
        </p:nvSpPr>
        <p:spPr>
          <a:xfrm>
            <a:off x="243000" y="3571165"/>
            <a:ext cx="949951" cy="37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pic>
        <p:nvPicPr>
          <p:cNvPr id="28" name="図 27">
            <a:extLst>
              <a:ext uri="{FF2B5EF4-FFF2-40B4-BE49-F238E27FC236}">
                <a16:creationId xmlns:a16="http://schemas.microsoft.com/office/drawing/2014/main" id="{98731D37-699D-445C-8DA0-E9BC2F18A448}"/>
              </a:ext>
            </a:extLst>
          </p:cNvPr>
          <p:cNvPicPr>
            <a:picLocks noChangeAspect="1"/>
          </p:cNvPicPr>
          <p:nvPr/>
        </p:nvPicPr>
        <p:blipFill>
          <a:blip r:embed="rId2"/>
          <a:stretch>
            <a:fillRect/>
          </a:stretch>
        </p:blipFill>
        <p:spPr>
          <a:xfrm>
            <a:off x="0" y="719190"/>
            <a:ext cx="6858000" cy="2490544"/>
          </a:xfrm>
          <a:prstGeom prst="rect">
            <a:avLst/>
          </a:prstGeom>
          <a:gradFill flip="none" rotWithShape="1">
            <a:gsLst>
              <a:gs pos="0">
                <a:schemeClr val="bg1">
                  <a:lumMod val="95000"/>
                </a:schemeClr>
              </a:gs>
              <a:gs pos="51000">
                <a:schemeClr val="bg1"/>
              </a:gs>
            </a:gsLst>
            <a:lin ang="18900000" scaled="1"/>
            <a:tileRect/>
          </a:gradFill>
        </p:spPr>
      </p:pic>
      <p:sp>
        <p:nvSpPr>
          <p:cNvPr id="30" name="正方形/長方形 29"/>
          <p:cNvSpPr/>
          <p:nvPr/>
        </p:nvSpPr>
        <p:spPr>
          <a:xfrm>
            <a:off x="95003" y="8830699"/>
            <a:ext cx="6662057" cy="9235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21" name="角丸四角形 20"/>
          <p:cNvSpPr/>
          <p:nvPr/>
        </p:nvSpPr>
        <p:spPr>
          <a:xfrm>
            <a:off x="171450" y="8912911"/>
            <a:ext cx="942975"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900" dirty="0">
                <a:solidFill>
                  <a:schemeClr val="bg1"/>
                </a:solidFill>
              </a:rPr>
              <a:t>お申し込み方法</a:t>
            </a:r>
          </a:p>
        </p:txBody>
      </p:sp>
      <p:sp>
        <p:nvSpPr>
          <p:cNvPr id="58" name="角丸四角形 57"/>
          <p:cNvSpPr/>
          <p:nvPr/>
        </p:nvSpPr>
        <p:spPr>
          <a:xfrm>
            <a:off x="180975" y="9510446"/>
            <a:ext cx="942975"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900" dirty="0">
                <a:solidFill>
                  <a:schemeClr val="bg1"/>
                </a:solidFill>
              </a:rPr>
              <a:t>問い合わせ先</a:t>
            </a:r>
          </a:p>
        </p:txBody>
      </p:sp>
      <p:cxnSp>
        <p:nvCxnSpPr>
          <p:cNvPr id="33" name="直線コネクタ 32"/>
          <p:cNvCxnSpPr/>
          <p:nvPr/>
        </p:nvCxnSpPr>
        <p:spPr>
          <a:xfrm>
            <a:off x="200025" y="9417736"/>
            <a:ext cx="6419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967620" y="2633793"/>
            <a:ext cx="427294" cy="250804"/>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1050" spc="300" dirty="0">
                <a:solidFill>
                  <a:schemeClr val="bg1"/>
                </a:solidFill>
              </a:rPr>
              <a:t>会場</a:t>
            </a:r>
          </a:p>
        </p:txBody>
      </p:sp>
      <p:sp>
        <p:nvSpPr>
          <p:cNvPr id="6" name="正方形/長方形 5">
            <a:extLst>
              <a:ext uri="{FF2B5EF4-FFF2-40B4-BE49-F238E27FC236}">
                <a16:creationId xmlns:a16="http://schemas.microsoft.com/office/drawing/2014/main" id="{80F1B8B7-0870-4D64-83F7-1BED6A1AEA89}"/>
              </a:ext>
            </a:extLst>
          </p:cNvPr>
          <p:cNvSpPr/>
          <p:nvPr/>
        </p:nvSpPr>
        <p:spPr>
          <a:xfrm>
            <a:off x="2473138" y="1781518"/>
            <a:ext cx="6314549" cy="1248034"/>
          </a:xfrm>
          <a:prstGeom prst="rect">
            <a:avLst/>
          </a:prstGeom>
        </p:spPr>
        <p:txBody>
          <a:bodyPr wrap="none">
            <a:spAutoFit/>
          </a:bodyPr>
          <a:lstStyle/>
          <a:p>
            <a:pPr lvl="0" hangingPunct="0">
              <a:lnSpc>
                <a:spcPct val="120000"/>
              </a:lnSpc>
              <a:spcAft>
                <a:spcPts val="600"/>
              </a:spcAft>
            </a:pPr>
            <a:r>
              <a:rPr lang="en-US" altLang="ja-JP" sz="1400" b="1" dirty="0">
                <a:solidFill>
                  <a:schemeClr val="bg1"/>
                </a:solidFill>
              </a:rPr>
              <a:t>2019</a:t>
            </a:r>
            <a:r>
              <a:rPr lang="ja-JP" altLang="en-US" sz="1400" b="1" dirty="0">
                <a:solidFill>
                  <a:schemeClr val="bg1"/>
                </a:solidFill>
              </a:rPr>
              <a:t>年 </a:t>
            </a:r>
            <a:r>
              <a:rPr lang="en-US" altLang="ja-JP" sz="2400" b="1" dirty="0">
                <a:solidFill>
                  <a:schemeClr val="bg1"/>
                </a:solidFill>
              </a:rPr>
              <a:t>5</a:t>
            </a:r>
            <a:r>
              <a:rPr lang="ja-JP" altLang="en-US" sz="1400" b="1" dirty="0">
                <a:solidFill>
                  <a:schemeClr val="bg1"/>
                </a:solidFill>
              </a:rPr>
              <a:t>月 </a:t>
            </a:r>
            <a:r>
              <a:rPr lang="en-US" altLang="ja-JP" sz="2400" b="1" dirty="0">
                <a:solidFill>
                  <a:schemeClr val="bg1"/>
                </a:solidFill>
              </a:rPr>
              <a:t>16</a:t>
            </a:r>
            <a:r>
              <a:rPr lang="ja-JP" altLang="en-US" sz="1400" b="1" dirty="0">
                <a:solidFill>
                  <a:schemeClr val="bg1"/>
                </a:solidFill>
              </a:rPr>
              <a:t>日（木） 第</a:t>
            </a:r>
            <a:r>
              <a:rPr lang="en-US" altLang="ja-JP" sz="1400" b="1" dirty="0">
                <a:solidFill>
                  <a:schemeClr val="bg1"/>
                </a:solidFill>
              </a:rPr>
              <a:t>1</a:t>
            </a:r>
            <a:r>
              <a:rPr lang="ja-JP" altLang="en-US" sz="1400" b="1" dirty="0">
                <a:solidFill>
                  <a:schemeClr val="bg1"/>
                </a:solidFill>
              </a:rPr>
              <a:t>部　</a:t>
            </a:r>
            <a:r>
              <a:rPr lang="en-US" altLang="ja-JP" sz="1400" b="1" dirty="0">
                <a:solidFill>
                  <a:schemeClr val="bg1"/>
                </a:solidFill>
              </a:rPr>
              <a:t>10:00-12:00</a:t>
            </a:r>
            <a:r>
              <a:rPr lang="ja-JP" altLang="en-US" sz="1400" b="1" dirty="0">
                <a:solidFill>
                  <a:schemeClr val="bg1"/>
                </a:solidFill>
              </a:rPr>
              <a:t>　　　　　　　　　　　　　</a:t>
            </a:r>
            <a:br>
              <a:rPr lang="en-US" altLang="ja-JP" sz="1400" b="1" dirty="0">
                <a:solidFill>
                  <a:schemeClr val="bg1"/>
                </a:solidFill>
              </a:rPr>
            </a:br>
            <a:r>
              <a:rPr lang="ja-JP" altLang="en-US" sz="1400" b="1" dirty="0">
                <a:solidFill>
                  <a:schemeClr val="bg1"/>
                </a:solidFill>
              </a:rPr>
              <a:t>　　　　　　　　　　　　第</a:t>
            </a:r>
            <a:r>
              <a:rPr lang="en-US" altLang="ja-JP" sz="1400" b="1" dirty="0">
                <a:solidFill>
                  <a:schemeClr val="bg1"/>
                </a:solidFill>
              </a:rPr>
              <a:t>2</a:t>
            </a:r>
            <a:r>
              <a:rPr lang="ja-JP" altLang="en-US" sz="1400" b="1" dirty="0">
                <a:solidFill>
                  <a:schemeClr val="bg1"/>
                </a:solidFill>
              </a:rPr>
              <a:t>部　</a:t>
            </a:r>
            <a:r>
              <a:rPr lang="en-US" altLang="ja-JP" sz="1400" b="1" dirty="0">
                <a:solidFill>
                  <a:schemeClr val="bg1"/>
                </a:solidFill>
              </a:rPr>
              <a:t>13:15-16:50</a:t>
            </a:r>
          </a:p>
          <a:p>
            <a:pPr hangingPunct="0">
              <a:spcAft>
                <a:spcPts val="600"/>
              </a:spcAft>
            </a:pPr>
            <a:r>
              <a:rPr lang="ja-JP" altLang="en-US" sz="1400" b="1" dirty="0">
                <a:solidFill>
                  <a:schemeClr val="bg1"/>
                </a:solidFill>
              </a:rPr>
              <a:t>関東</a:t>
            </a:r>
            <a:r>
              <a:rPr lang="en-US" altLang="ja-JP" sz="1400" b="1" dirty="0">
                <a:solidFill>
                  <a:schemeClr val="bg1"/>
                </a:solidFill>
              </a:rPr>
              <a:t>ITS</a:t>
            </a:r>
            <a:r>
              <a:rPr lang="ja-JP" altLang="en-US" sz="1400" b="1" dirty="0">
                <a:solidFill>
                  <a:schemeClr val="bg1"/>
                </a:solidFill>
              </a:rPr>
              <a:t>市ヶ谷健保会館・会議室</a:t>
            </a:r>
            <a:r>
              <a:rPr lang="en-US" altLang="ja-JP" sz="1400" b="1" dirty="0">
                <a:solidFill>
                  <a:schemeClr val="bg1"/>
                </a:solidFill>
              </a:rPr>
              <a:t> F</a:t>
            </a:r>
            <a:br>
              <a:rPr lang="en-US" altLang="ja-JP" sz="1400" dirty="0">
                <a:solidFill>
                  <a:schemeClr val="bg1"/>
                </a:solidFill>
              </a:rPr>
            </a:br>
            <a:r>
              <a:rPr lang="ja-JP" altLang="en-US" sz="1050" dirty="0">
                <a:solidFill>
                  <a:schemeClr val="bg1"/>
                </a:solidFill>
              </a:rPr>
              <a:t>東京都新宿区市谷仲之町</a:t>
            </a:r>
            <a:r>
              <a:rPr lang="en-US" altLang="ja-JP" sz="1050" dirty="0">
                <a:solidFill>
                  <a:schemeClr val="bg1"/>
                </a:solidFill>
              </a:rPr>
              <a:t>4-39</a:t>
            </a:r>
            <a:r>
              <a:rPr lang="ja-JP" altLang="en-US" sz="1050" dirty="0">
                <a:solidFill>
                  <a:schemeClr val="bg1"/>
                </a:solidFill>
              </a:rPr>
              <a:t>　</a:t>
            </a:r>
            <a:r>
              <a:rPr lang="en-US" altLang="ja-JP" sz="1050" dirty="0">
                <a:solidFill>
                  <a:schemeClr val="bg1"/>
                </a:solidFill>
              </a:rPr>
              <a:t>【</a:t>
            </a:r>
            <a:r>
              <a:rPr lang="zh-TW" altLang="en-US" sz="1050" dirty="0">
                <a:solidFill>
                  <a:schemeClr val="bg1"/>
                </a:solidFill>
              </a:rPr>
              <a:t>都営新宿線「曙橋駅」徒歩</a:t>
            </a:r>
            <a:r>
              <a:rPr lang="en-US" altLang="zh-TW" sz="1050" dirty="0">
                <a:solidFill>
                  <a:schemeClr val="bg1"/>
                </a:solidFill>
              </a:rPr>
              <a:t>8</a:t>
            </a:r>
            <a:r>
              <a:rPr lang="zh-TW" altLang="en-US" sz="1050" dirty="0">
                <a:solidFill>
                  <a:schemeClr val="bg1"/>
                </a:solidFill>
              </a:rPr>
              <a:t>分</a:t>
            </a:r>
            <a:r>
              <a:rPr lang="en-US" altLang="ja-JP" sz="1050" dirty="0">
                <a:solidFill>
                  <a:schemeClr val="bg1"/>
                </a:solidFill>
              </a:rPr>
              <a:t>】</a:t>
            </a:r>
          </a:p>
        </p:txBody>
      </p:sp>
      <p:sp>
        <p:nvSpPr>
          <p:cNvPr id="72" name="正方形/長方形 71">
            <a:extLst>
              <a:ext uri="{FF2B5EF4-FFF2-40B4-BE49-F238E27FC236}">
                <a16:creationId xmlns:a16="http://schemas.microsoft.com/office/drawing/2014/main" id="{811F56D9-6636-4F05-AA20-A698A8D11520}"/>
              </a:ext>
            </a:extLst>
          </p:cNvPr>
          <p:cNvSpPr/>
          <p:nvPr/>
        </p:nvSpPr>
        <p:spPr>
          <a:xfrm>
            <a:off x="1967620" y="1978839"/>
            <a:ext cx="465109" cy="238330"/>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4400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1050" spc="300" dirty="0">
                <a:solidFill>
                  <a:schemeClr val="bg1"/>
                </a:solidFill>
              </a:rPr>
              <a:t>日時</a:t>
            </a:r>
          </a:p>
        </p:txBody>
      </p:sp>
      <p:sp>
        <p:nvSpPr>
          <p:cNvPr id="73" name="テキスト ボックス 72">
            <a:extLst>
              <a:ext uri="{FF2B5EF4-FFF2-40B4-BE49-F238E27FC236}">
                <a16:creationId xmlns:a16="http://schemas.microsoft.com/office/drawing/2014/main" id="{1E22183F-1AED-4BE6-98F7-8DDBAFF3C431}"/>
              </a:ext>
            </a:extLst>
          </p:cNvPr>
          <p:cNvSpPr txBox="1"/>
          <p:nvPr/>
        </p:nvSpPr>
        <p:spPr>
          <a:xfrm>
            <a:off x="1163923" y="8856683"/>
            <a:ext cx="1996875" cy="250632"/>
          </a:xfrm>
          <a:prstGeom prst="rect">
            <a:avLst/>
          </a:prstGeom>
          <a:noFill/>
        </p:spPr>
        <p:txBody>
          <a:bodyPr wrap="none" lIns="72000" tIns="72000" rIns="72000" bIns="36000" rtlCol="0">
            <a:spAutoFit/>
          </a:bodyPr>
          <a:lstStyle/>
          <a:p>
            <a:pPr eaLnBrk="1" hangingPunct="0">
              <a:lnSpc>
                <a:spcPct val="120000"/>
              </a:lnSpc>
              <a:spcAft>
                <a:spcPts val="1800"/>
              </a:spcAft>
            </a:pPr>
            <a:r>
              <a:rPr kumimoji="1" lang="ja-JP" altLang="en-US" sz="800" dirty="0">
                <a:ea typeface="+mn-ea"/>
              </a:rPr>
              <a:t>下記</a:t>
            </a:r>
            <a:r>
              <a:rPr kumimoji="1" lang="en-US" altLang="ja-JP" sz="800" dirty="0">
                <a:ea typeface="+mn-ea"/>
              </a:rPr>
              <a:t>Web</a:t>
            </a:r>
            <a:r>
              <a:rPr kumimoji="1" lang="ja-JP" altLang="en-US" sz="800" dirty="0">
                <a:ea typeface="+mn-ea"/>
              </a:rPr>
              <a:t>サイトよりお申込みください。</a:t>
            </a:r>
          </a:p>
        </p:txBody>
      </p:sp>
      <p:graphicFrame>
        <p:nvGraphicFramePr>
          <p:cNvPr id="8" name="表 7">
            <a:extLst>
              <a:ext uri="{FF2B5EF4-FFF2-40B4-BE49-F238E27FC236}">
                <a16:creationId xmlns:a16="http://schemas.microsoft.com/office/drawing/2014/main" id="{CF46E950-1B8B-46C7-81E2-C94B79E9E9B4}"/>
              </a:ext>
            </a:extLst>
          </p:cNvPr>
          <p:cNvGraphicFramePr>
            <a:graphicFrameLocks noGrp="1"/>
          </p:cNvGraphicFramePr>
          <p:nvPr>
            <p:extLst>
              <p:ext uri="{D42A27DB-BD31-4B8C-83A1-F6EECF244321}">
                <p14:modId xmlns:p14="http://schemas.microsoft.com/office/powerpoint/2010/main" val="1154133383"/>
              </p:ext>
            </p:extLst>
          </p:nvPr>
        </p:nvGraphicFramePr>
        <p:xfrm>
          <a:off x="490297" y="4328816"/>
          <a:ext cx="6023143" cy="1386840"/>
        </p:xfrm>
        <a:graphic>
          <a:graphicData uri="http://schemas.openxmlformats.org/drawingml/2006/table">
            <a:tbl>
              <a:tblPr>
                <a:tableStyleId>{2D5ABB26-0587-4C30-8999-92F81FD0307C}</a:tableStyleId>
              </a:tblPr>
              <a:tblGrid>
                <a:gridCol w="6023143">
                  <a:extLst>
                    <a:ext uri="{9D8B030D-6E8A-4147-A177-3AD203B41FA5}">
                      <a16:colId xmlns:a16="http://schemas.microsoft.com/office/drawing/2014/main" val="1524694870"/>
                    </a:ext>
                  </a:extLst>
                </a:gridCol>
              </a:tblGrid>
              <a:tr h="353646">
                <a:tc>
                  <a:txBody>
                    <a:bodyPr/>
                    <a:lstStyle/>
                    <a:p>
                      <a:pPr marL="0" marR="0" lvl="0" indent="0" algn="l" defTabSz="869680" rtl="0" eaLnBrk="1" fontAlgn="auto" latinLnBrk="0" hangingPunct="1">
                        <a:lnSpc>
                          <a:spcPct val="100000"/>
                        </a:lnSpc>
                        <a:spcBef>
                          <a:spcPts val="0"/>
                        </a:spcBef>
                        <a:spcAft>
                          <a:spcPts val="0"/>
                        </a:spcAft>
                        <a:buClrTx/>
                        <a:buSzTx/>
                        <a:buFontTx/>
                        <a:buNone/>
                        <a:tabLst/>
                        <a:defRPr/>
                      </a:pPr>
                      <a:r>
                        <a:rPr kumimoji="1" lang="en-US" altLang="ja-JP" sz="1200" dirty="0"/>
                        <a:t>10:00</a:t>
                      </a:r>
                      <a:r>
                        <a:rPr kumimoji="1" lang="ja-JP" altLang="en-US" sz="1200" dirty="0"/>
                        <a:t>～</a:t>
                      </a:r>
                      <a:r>
                        <a:rPr kumimoji="1" lang="en-US" altLang="ja-JP" sz="1200" dirty="0"/>
                        <a:t>12:00</a:t>
                      </a:r>
                      <a:r>
                        <a:rPr kumimoji="1" lang="ja-JP" altLang="en-US" sz="1200" dirty="0"/>
                        <a:t>　</a:t>
                      </a:r>
                      <a:r>
                        <a:rPr lang="ja-JP" altLang="ja-JP" sz="1300" b="0" dirty="0">
                          <a:solidFill>
                            <a:schemeClr val="tx1"/>
                          </a:solidFill>
                          <a:latin typeface="+mn-ea"/>
                          <a:ea typeface="+mn-ea"/>
                          <a:cs typeface="メイリオ" panose="020B0604030504040204" pitchFamily="50" charset="-128"/>
                        </a:rPr>
                        <a:t>新機能のご説明およびディスカッション</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mn-ea"/>
                          <a:ea typeface="+mn-ea"/>
                          <a:cs typeface="メイリオ" panose="020B0604030504040204" pitchFamily="50" charset="-128"/>
                        </a:rPr>
                        <a:t>開発部 田中 智宏</a:t>
                      </a:r>
                      <a:endParaRPr kumimoji="1" lang="ja-JP" altLang="en-US" sz="1200" dirty="0">
                        <a:latin typeface="+mn-ea"/>
                        <a:ea typeface="+mn-ea"/>
                        <a:cs typeface="メイリオ" panose="020B0604030504040204" pitchFamily="50" charset="-128"/>
                      </a:endParaRPr>
                    </a:p>
                    <a:p>
                      <a:pPr marL="0" marR="0" lvl="0" indent="0" algn="l" defTabSz="86968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br>
                        <a:rPr kumimoji="1" lang="en-US" altLang="ja-JP" sz="1400" dirty="0"/>
                      </a:br>
                      <a:endParaRPr kumimoji="1" lang="en-US" altLang="ja-JP" sz="1050" dirty="0"/>
                    </a:p>
                  </a:txBody>
                  <a:tcPr anchor="ctr"/>
                </a:tc>
                <a:extLst>
                  <a:ext uri="{0D108BD9-81ED-4DB2-BD59-A6C34878D82A}">
                    <a16:rowId xmlns:a16="http://schemas.microsoft.com/office/drawing/2014/main" val="3559377522"/>
                  </a:ext>
                </a:extLst>
              </a:tr>
              <a:tr h="0">
                <a:tc>
                  <a:txBody>
                    <a:bodyPr/>
                    <a:lstStyle/>
                    <a:p>
                      <a:pPr marL="0" marR="0" lvl="0" indent="0" algn="l" defTabSz="869680" rtl="0" eaLnBrk="1" fontAlgn="auto" latinLnBrk="0" hangingPunct="1">
                        <a:lnSpc>
                          <a:spcPct val="100000"/>
                        </a:lnSpc>
                        <a:spcBef>
                          <a:spcPts val="0"/>
                        </a:spcBef>
                        <a:spcAft>
                          <a:spcPts val="600"/>
                        </a:spcAft>
                        <a:buClrTx/>
                        <a:buSzTx/>
                        <a:buFontTx/>
                        <a:buNone/>
                        <a:tabLst/>
                        <a:defRPr/>
                      </a:pPr>
                      <a:endParaRPr kumimoji="1" lang="ja-JP" altLang="en-US" sz="1000" dirty="0"/>
                    </a:p>
                  </a:txBody>
                  <a:tcPr anchor="ctr"/>
                </a:tc>
                <a:extLst>
                  <a:ext uri="{0D108BD9-81ED-4DB2-BD59-A6C34878D82A}">
                    <a16:rowId xmlns:a16="http://schemas.microsoft.com/office/drawing/2014/main" val="2470862850"/>
                  </a:ext>
                </a:extLst>
              </a:tr>
              <a:tr h="0">
                <a:tc>
                  <a:txBody>
                    <a:bodyPr/>
                    <a:lstStyle/>
                    <a:p>
                      <a:pPr marL="0" marR="0" lvl="0" indent="0" algn="l" defTabSz="86968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tc>
                <a:extLst>
                  <a:ext uri="{0D108BD9-81ED-4DB2-BD59-A6C34878D82A}">
                    <a16:rowId xmlns:a16="http://schemas.microsoft.com/office/drawing/2014/main" val="3392310677"/>
                  </a:ext>
                </a:extLst>
              </a:tr>
            </a:tbl>
          </a:graphicData>
        </a:graphic>
      </p:graphicFrame>
      <p:sp>
        <p:nvSpPr>
          <p:cNvPr id="37" name="テキスト ボックス 36">
            <a:extLst>
              <a:ext uri="{FF2B5EF4-FFF2-40B4-BE49-F238E27FC236}">
                <a16:creationId xmlns:a16="http://schemas.microsoft.com/office/drawing/2014/main" id="{9AA4310C-D4C5-4A56-9D5F-F39312C366EF}"/>
              </a:ext>
            </a:extLst>
          </p:cNvPr>
          <p:cNvSpPr txBox="1"/>
          <p:nvPr/>
        </p:nvSpPr>
        <p:spPr>
          <a:xfrm>
            <a:off x="530057" y="1077590"/>
            <a:ext cx="6084943" cy="533786"/>
          </a:xfrm>
          <a:prstGeom prst="rect">
            <a:avLst/>
          </a:prstGeom>
          <a:noFill/>
        </p:spPr>
        <p:txBody>
          <a:bodyPr wrap="square" lIns="72000" tIns="72000" rIns="72000" bIns="36000" rtlCol="0">
            <a:spAutoFit/>
          </a:bodyPr>
          <a:lstStyle/>
          <a:p>
            <a:pPr hangingPunct="0">
              <a:lnSpc>
                <a:spcPct val="120000"/>
              </a:lnSpc>
            </a:pPr>
            <a:r>
              <a:rPr lang="en-US" altLang="ja-JP" sz="2400" b="1" spc="50" dirty="0">
                <a:ln w="9525" cmpd="sng">
                  <a:noFill/>
                  <a:prstDash val="solid"/>
                </a:ln>
                <a:solidFill>
                  <a:srgbClr val="70AD47">
                    <a:tint val="1000"/>
                  </a:srgbClr>
                </a:solidFill>
                <a:effectLst>
                  <a:glow rad="38100">
                    <a:schemeClr val="accent1">
                      <a:alpha val="40000"/>
                    </a:schemeClr>
                  </a:glow>
                </a:effectLst>
              </a:rPr>
              <a:t>2019 ASPROVA</a:t>
            </a:r>
            <a:r>
              <a:rPr lang="ja-JP" altLang="en-US" sz="2400" b="1" spc="50" dirty="0">
                <a:ln w="9525" cmpd="sng">
                  <a:noFill/>
                  <a:prstDash val="solid"/>
                </a:ln>
                <a:solidFill>
                  <a:srgbClr val="70AD47">
                    <a:tint val="1000"/>
                  </a:srgbClr>
                </a:solidFill>
                <a:effectLst>
                  <a:glow rad="38100">
                    <a:schemeClr val="accent1">
                      <a:alpha val="40000"/>
                    </a:schemeClr>
                  </a:glow>
                </a:effectLst>
              </a:rPr>
              <a:t>ビジネスパートナー会</a:t>
            </a:r>
          </a:p>
        </p:txBody>
      </p:sp>
      <p:sp>
        <p:nvSpPr>
          <p:cNvPr id="11" name="正方形/長方形 10">
            <a:extLst>
              <a:ext uri="{FF2B5EF4-FFF2-40B4-BE49-F238E27FC236}">
                <a16:creationId xmlns:a16="http://schemas.microsoft.com/office/drawing/2014/main" id="{7AF7CB66-F565-473B-A67E-074C4B23F43B}"/>
              </a:ext>
            </a:extLst>
          </p:cNvPr>
          <p:cNvSpPr/>
          <p:nvPr/>
        </p:nvSpPr>
        <p:spPr>
          <a:xfrm>
            <a:off x="2622595" y="8555030"/>
            <a:ext cx="4134465" cy="216213"/>
          </a:xfrm>
          <a:prstGeom prst="rect">
            <a:avLst/>
          </a:prstGeom>
        </p:spPr>
        <p:txBody>
          <a:bodyPr wrap="none">
            <a:spAutoFit/>
          </a:bodyPr>
          <a:lstStyle/>
          <a:p>
            <a:pPr algn="r" hangingPunct="0">
              <a:lnSpc>
                <a:spcPct val="120000"/>
              </a:lnSpc>
              <a:spcAft>
                <a:spcPts val="600"/>
              </a:spcAft>
            </a:pPr>
            <a:r>
              <a:rPr lang="en-US" altLang="ja-JP" sz="700" dirty="0"/>
              <a:t>※</a:t>
            </a:r>
            <a:r>
              <a:rPr lang="ja-JP" altLang="en-US" sz="700" dirty="0"/>
              <a:t>講演者・講演内容は事前の予告なく変更となる場合がございます。あらかじめご了承ください。</a:t>
            </a:r>
          </a:p>
        </p:txBody>
      </p:sp>
      <p:cxnSp>
        <p:nvCxnSpPr>
          <p:cNvPr id="17" name="直線コネクタ 16">
            <a:extLst>
              <a:ext uri="{FF2B5EF4-FFF2-40B4-BE49-F238E27FC236}">
                <a16:creationId xmlns:a16="http://schemas.microsoft.com/office/drawing/2014/main" id="{DCF864B2-2865-4A8D-A511-96DC9A481B4D}"/>
              </a:ext>
            </a:extLst>
          </p:cNvPr>
          <p:cNvCxnSpPr>
            <a:cxnSpLocks/>
          </p:cNvCxnSpPr>
          <p:nvPr/>
        </p:nvCxnSpPr>
        <p:spPr>
          <a:xfrm flipV="1">
            <a:off x="473853" y="5146627"/>
            <a:ext cx="5972141" cy="15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61805A2-D7BA-429F-A81E-DC7E26315232}"/>
              </a:ext>
            </a:extLst>
          </p:cNvPr>
          <p:cNvCxnSpPr/>
          <p:nvPr/>
        </p:nvCxnSpPr>
        <p:spPr>
          <a:xfrm>
            <a:off x="243000" y="8502273"/>
            <a:ext cx="64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128D098-9964-4609-85A5-7CB9DF06500C}"/>
              </a:ext>
            </a:extLst>
          </p:cNvPr>
          <p:cNvSpPr txBox="1"/>
          <p:nvPr/>
        </p:nvSpPr>
        <p:spPr>
          <a:xfrm>
            <a:off x="1192951" y="9464845"/>
            <a:ext cx="3720103" cy="250632"/>
          </a:xfrm>
          <a:prstGeom prst="rect">
            <a:avLst/>
          </a:prstGeom>
          <a:noFill/>
        </p:spPr>
        <p:txBody>
          <a:bodyPr wrap="none" lIns="72000" tIns="72000" rIns="72000" bIns="36000" rtlCol="0">
            <a:spAutoFit/>
          </a:bodyPr>
          <a:lstStyle/>
          <a:p>
            <a:pPr hangingPunct="0">
              <a:lnSpc>
                <a:spcPct val="120000"/>
              </a:lnSpc>
              <a:spcAft>
                <a:spcPts val="1800"/>
              </a:spcAft>
            </a:pPr>
            <a:r>
              <a:rPr lang="ja-JP" altLang="en-US" sz="800" dirty="0"/>
              <a:t>アスプローバ株式会社　ソリューション営業部　伊藤、周　  　</a:t>
            </a:r>
            <a:r>
              <a:rPr lang="en-US" altLang="ja-JP" sz="800" dirty="0"/>
              <a:t>03-6303-9933</a:t>
            </a:r>
            <a:endParaRPr kumimoji="1" lang="ja-JP" altLang="en-US" sz="800" dirty="0">
              <a:ea typeface="+mn-ea"/>
            </a:endParaRPr>
          </a:p>
        </p:txBody>
      </p:sp>
      <p:pic>
        <p:nvPicPr>
          <p:cNvPr id="49" name="図 48" descr="室内 が含まれている画像&#10;&#10;高い精度で生成された説明">
            <a:extLst>
              <a:ext uri="{FF2B5EF4-FFF2-40B4-BE49-F238E27FC236}">
                <a16:creationId xmlns:a16="http://schemas.microsoft.com/office/drawing/2014/main" id="{7EE58479-E748-4178-9B81-F9A6D4633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651" y="9548923"/>
            <a:ext cx="119766" cy="121667"/>
          </a:xfrm>
          <a:prstGeom prst="rect">
            <a:avLst/>
          </a:prstGeom>
        </p:spPr>
      </p:pic>
      <p:sp>
        <p:nvSpPr>
          <p:cNvPr id="2" name="正方形/長方形 1">
            <a:extLst>
              <a:ext uri="{FF2B5EF4-FFF2-40B4-BE49-F238E27FC236}">
                <a16:creationId xmlns:a16="http://schemas.microsoft.com/office/drawing/2014/main" id="{C03A6F59-1B77-4404-984D-CE0A7F58DCA3}"/>
              </a:ext>
            </a:extLst>
          </p:cNvPr>
          <p:cNvSpPr/>
          <p:nvPr/>
        </p:nvSpPr>
        <p:spPr>
          <a:xfrm>
            <a:off x="422018" y="1580241"/>
            <a:ext cx="5712445" cy="253916"/>
          </a:xfrm>
          <a:prstGeom prst="rect">
            <a:avLst/>
          </a:prstGeom>
        </p:spPr>
        <p:txBody>
          <a:bodyPr wrap="square">
            <a:spAutoFit/>
          </a:bodyPr>
          <a:lstStyle/>
          <a:p>
            <a:endParaRPr lang="ja-JP" altLang="en-US" sz="1050" dirty="0">
              <a:solidFill>
                <a:schemeClr val="bg1"/>
              </a:solidFill>
            </a:endParaRPr>
          </a:p>
        </p:txBody>
      </p:sp>
      <p:cxnSp>
        <p:nvCxnSpPr>
          <p:cNvPr id="20" name="直線コネクタ 19">
            <a:extLst>
              <a:ext uri="{FF2B5EF4-FFF2-40B4-BE49-F238E27FC236}">
                <a16:creationId xmlns:a16="http://schemas.microsoft.com/office/drawing/2014/main" id="{684D7D6E-E4CF-4060-A190-678891D4F780}"/>
              </a:ext>
            </a:extLst>
          </p:cNvPr>
          <p:cNvCxnSpPr/>
          <p:nvPr/>
        </p:nvCxnSpPr>
        <p:spPr>
          <a:xfrm>
            <a:off x="422018" y="1619598"/>
            <a:ext cx="5796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E5B6869-633B-4071-A51A-51F73892F785}"/>
              </a:ext>
            </a:extLst>
          </p:cNvPr>
          <p:cNvSpPr txBox="1"/>
          <p:nvPr/>
        </p:nvSpPr>
        <p:spPr>
          <a:xfrm>
            <a:off x="5041058" y="9405155"/>
            <a:ext cx="970953" cy="362201"/>
          </a:xfrm>
          <a:prstGeom prst="rect">
            <a:avLst/>
          </a:prstGeom>
          <a:noFill/>
        </p:spPr>
        <p:txBody>
          <a:bodyPr wrap="none" lIns="72000" tIns="72000" rIns="72000" bIns="36000" rtlCol="0">
            <a:spAutoFit/>
          </a:bodyPr>
          <a:lstStyle/>
          <a:p>
            <a:pPr eaLnBrk="1" hangingPunct="0">
              <a:lnSpc>
                <a:spcPct val="120000"/>
              </a:lnSpc>
              <a:spcAft>
                <a:spcPts val="1800"/>
              </a:spcAft>
            </a:pPr>
            <a:r>
              <a:rPr kumimoji="1" lang="ja-JP" altLang="en-US" sz="700" dirty="0">
                <a:ea typeface="+mn-ea"/>
              </a:rPr>
              <a:t>→</a:t>
            </a:r>
            <a:r>
              <a:rPr kumimoji="1" lang="en-US" altLang="ja-JP" sz="700" dirty="0">
                <a:ea typeface="+mn-ea"/>
              </a:rPr>
              <a:t>QR</a:t>
            </a:r>
            <a:r>
              <a:rPr kumimoji="1" lang="ja-JP" altLang="en-US" sz="700" dirty="0">
                <a:ea typeface="+mn-ea"/>
              </a:rPr>
              <a:t>コードからも</a:t>
            </a:r>
            <a:br>
              <a:rPr kumimoji="1" lang="en-US" altLang="ja-JP" sz="700" dirty="0">
                <a:ea typeface="+mn-ea"/>
              </a:rPr>
            </a:br>
            <a:r>
              <a:rPr kumimoji="1" lang="ja-JP" altLang="en-US" sz="700" dirty="0">
                <a:ea typeface="+mn-ea"/>
              </a:rPr>
              <a:t>アクセスできます。</a:t>
            </a:r>
          </a:p>
        </p:txBody>
      </p:sp>
      <p:sp>
        <p:nvSpPr>
          <p:cNvPr id="50" name="テキスト ボックス 49">
            <a:extLst>
              <a:ext uri="{FF2B5EF4-FFF2-40B4-BE49-F238E27FC236}">
                <a16:creationId xmlns:a16="http://schemas.microsoft.com/office/drawing/2014/main" id="{1BE0E9E8-5315-4EA5-93CD-E56AE037B7FA}"/>
              </a:ext>
            </a:extLst>
          </p:cNvPr>
          <p:cNvSpPr txBox="1"/>
          <p:nvPr/>
        </p:nvSpPr>
        <p:spPr>
          <a:xfrm>
            <a:off x="266700" y="3440606"/>
            <a:ext cx="889987" cy="261610"/>
          </a:xfrm>
          <a:prstGeom prst="rect">
            <a:avLst/>
          </a:prstGeom>
          <a:noFill/>
        </p:spPr>
        <p:txBody>
          <a:bodyPr wrap="none" rtlCol="0">
            <a:spAutoFit/>
          </a:bodyPr>
          <a:lstStyle/>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アジェンダ</a:t>
            </a:r>
          </a:p>
        </p:txBody>
      </p:sp>
      <p:sp>
        <p:nvSpPr>
          <p:cNvPr id="52" name="テキスト ボックス 51">
            <a:extLst>
              <a:ext uri="{FF2B5EF4-FFF2-40B4-BE49-F238E27FC236}">
                <a16:creationId xmlns:a16="http://schemas.microsoft.com/office/drawing/2014/main" id="{7577C8C2-35FB-4334-9BB8-AB339525F9B8}"/>
              </a:ext>
            </a:extLst>
          </p:cNvPr>
          <p:cNvSpPr txBox="1"/>
          <p:nvPr/>
        </p:nvSpPr>
        <p:spPr>
          <a:xfrm>
            <a:off x="473343" y="4896915"/>
            <a:ext cx="2922595"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部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パートナー会（</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13:00</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～受付）</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8" name="直線コネクタ 97">
            <a:extLst>
              <a:ext uri="{FF2B5EF4-FFF2-40B4-BE49-F238E27FC236}">
                <a16:creationId xmlns:a16="http://schemas.microsoft.com/office/drawing/2014/main" id="{D50563FE-83B3-4202-A34F-5A8C88E81FAF}"/>
              </a:ext>
            </a:extLst>
          </p:cNvPr>
          <p:cNvCxnSpPr>
            <a:cxnSpLocks/>
          </p:cNvCxnSpPr>
          <p:nvPr/>
        </p:nvCxnSpPr>
        <p:spPr>
          <a:xfrm>
            <a:off x="471836" y="4240959"/>
            <a:ext cx="5957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9BB70C7B-0914-4BC3-8E9B-C87BA9FD7B1B}"/>
              </a:ext>
            </a:extLst>
          </p:cNvPr>
          <p:cNvSpPr txBox="1"/>
          <p:nvPr/>
        </p:nvSpPr>
        <p:spPr>
          <a:xfrm>
            <a:off x="437246" y="3975385"/>
            <a:ext cx="2818400"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部　技術者説明会（</a:t>
            </a:r>
            <a:r>
              <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9:30</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～受付）</a:t>
            </a:r>
          </a:p>
        </p:txBody>
      </p:sp>
      <p:sp>
        <p:nvSpPr>
          <p:cNvPr id="34" name="テキスト ボックス 33">
            <a:extLst>
              <a:ext uri="{FF2B5EF4-FFF2-40B4-BE49-F238E27FC236}">
                <a16:creationId xmlns:a16="http://schemas.microsoft.com/office/drawing/2014/main" id="{F03CEE4D-852C-4B47-BB0D-E2BC35BAC9EF}"/>
              </a:ext>
            </a:extLst>
          </p:cNvPr>
          <p:cNvSpPr txBox="1"/>
          <p:nvPr/>
        </p:nvSpPr>
        <p:spPr>
          <a:xfrm>
            <a:off x="505334" y="5244702"/>
            <a:ext cx="6162322" cy="2879044"/>
          </a:xfrm>
          <a:prstGeom prst="rect">
            <a:avLst/>
          </a:prstGeom>
          <a:noFill/>
        </p:spPr>
        <p:txBody>
          <a:bodyPr wrap="square" lIns="72000" tIns="72000" rIns="72000" bIns="36000" rtlCol="0">
            <a:spAutoFit/>
          </a:bodyPr>
          <a:lstStyle/>
          <a:p>
            <a:r>
              <a:rPr lang="en-US" altLang="ja-JP" sz="1200" dirty="0"/>
              <a:t>13:15</a:t>
            </a:r>
            <a:r>
              <a:rPr lang="ja-JP" altLang="en-US" sz="1200" dirty="0"/>
              <a:t>～</a:t>
            </a:r>
            <a:r>
              <a:rPr lang="en-US" altLang="ja-JP" sz="1200" dirty="0"/>
              <a:t>13:30</a:t>
            </a:r>
            <a:r>
              <a:rPr lang="ja-JP" altLang="en-US" sz="1400" dirty="0"/>
              <a:t>　</a:t>
            </a:r>
            <a:r>
              <a:rPr lang="ja-JP" altLang="en-US" sz="1300" dirty="0">
                <a:latin typeface="+mn-ea"/>
                <a:cs typeface="メイリオ" panose="020B0604030504040204" pitchFamily="50" charset="-128"/>
              </a:rPr>
              <a:t>当社の</a:t>
            </a:r>
            <a:r>
              <a:rPr lang="en-US" altLang="ja-JP" sz="1300" dirty="0">
                <a:latin typeface="+mn-ea"/>
                <a:cs typeface="メイリオ" panose="020B0604030504040204" pitchFamily="50" charset="-128"/>
              </a:rPr>
              <a:t>2019</a:t>
            </a:r>
            <a:r>
              <a:rPr lang="ja-JP" altLang="en-US" sz="1300" dirty="0">
                <a:latin typeface="+mn-ea"/>
                <a:cs typeface="メイリオ" panose="020B0604030504040204" pitchFamily="50" charset="-128"/>
              </a:rPr>
              <a:t>年戦略</a:t>
            </a:r>
            <a:r>
              <a:rPr lang="ja-JP" altLang="en-US" sz="1200" dirty="0">
                <a:latin typeface="+mn-ea"/>
                <a:cs typeface="メイリオ" panose="020B0604030504040204" pitchFamily="50" charset="-128"/>
              </a:rPr>
              <a:t>　</a:t>
            </a:r>
            <a:r>
              <a:rPr lang="ja-JP" altLang="en-US" sz="1400" dirty="0">
                <a:latin typeface="+mn-ea"/>
                <a:cs typeface="メイリオ" panose="020B0604030504040204" pitchFamily="50" charset="-128"/>
              </a:rPr>
              <a:t>　　　　  　　　</a:t>
            </a:r>
            <a:r>
              <a:rPr lang="ja-JP" altLang="en-US" sz="1200" dirty="0">
                <a:latin typeface="+mn-ea"/>
                <a:cs typeface="メイリオ" panose="020B0604030504040204" pitchFamily="50" charset="-128"/>
              </a:rPr>
              <a:t>代表取締役社長　高橋邦芳</a:t>
            </a:r>
          </a:p>
          <a:p>
            <a:r>
              <a:rPr lang="en-US" altLang="ja-JP" sz="1200" dirty="0"/>
              <a:t>13:30</a:t>
            </a:r>
            <a:r>
              <a:rPr lang="ja-JP" altLang="ja-JP" sz="1200" dirty="0"/>
              <a:t>～</a:t>
            </a:r>
            <a:r>
              <a:rPr lang="en-US" altLang="ja-JP" sz="1200" dirty="0"/>
              <a:t>13:40</a:t>
            </a:r>
            <a:r>
              <a:rPr lang="ja-JP" altLang="ja-JP" sz="1400" dirty="0"/>
              <a:t>　</a:t>
            </a:r>
            <a:r>
              <a:rPr lang="en-US" altLang="ja-JP" sz="1300" dirty="0">
                <a:latin typeface="+mn-ea"/>
              </a:rPr>
              <a:t>2018</a:t>
            </a:r>
            <a:r>
              <a:rPr lang="ja-JP" altLang="ja-JP" sz="1300" dirty="0">
                <a:latin typeface="+mn-ea"/>
              </a:rPr>
              <a:t>年度売上報告と</a:t>
            </a:r>
            <a:r>
              <a:rPr lang="en-US" altLang="ja-JP" sz="1300" dirty="0">
                <a:latin typeface="+mn-ea"/>
              </a:rPr>
              <a:t>2019</a:t>
            </a:r>
            <a:r>
              <a:rPr lang="ja-JP" altLang="ja-JP" sz="1300" dirty="0">
                <a:latin typeface="+mn-ea"/>
              </a:rPr>
              <a:t>年度方針</a:t>
            </a:r>
            <a:r>
              <a:rPr lang="en-US" altLang="ja-JP" sz="1300" dirty="0">
                <a:latin typeface="+mn-ea"/>
              </a:rPr>
              <a:t>       </a:t>
            </a:r>
            <a:br>
              <a:rPr lang="en-US" altLang="ja-JP" sz="1400" dirty="0">
                <a:latin typeface="+mn-ea"/>
              </a:rPr>
            </a:br>
            <a:r>
              <a:rPr lang="en-US" altLang="ja-JP" sz="1400" dirty="0">
                <a:latin typeface="+mn-ea"/>
              </a:rPr>
              <a:t>                                                       </a:t>
            </a:r>
            <a:r>
              <a:rPr lang="ja-JP" altLang="ja-JP" sz="1200" dirty="0">
                <a:latin typeface="+mn-ea"/>
              </a:rPr>
              <a:t>ソリューション営業部　伊藤 恵美子</a:t>
            </a:r>
            <a:endParaRPr lang="ja-JP" altLang="ja-JP" sz="1600" dirty="0">
              <a:latin typeface="+mn-ea"/>
            </a:endParaRPr>
          </a:p>
          <a:p>
            <a:pPr fontAlgn="ctr"/>
            <a:r>
              <a:rPr lang="en-US" altLang="ja-JP" sz="1200" dirty="0"/>
              <a:t>13:40</a:t>
            </a:r>
            <a:r>
              <a:rPr lang="ja-JP" altLang="en-US" sz="1200" dirty="0"/>
              <a:t>～</a:t>
            </a:r>
            <a:r>
              <a:rPr lang="en-US" altLang="ja-JP" sz="1200" dirty="0"/>
              <a:t>13:50</a:t>
            </a:r>
            <a:r>
              <a:rPr lang="ja-JP" altLang="ja-JP" sz="1400" dirty="0"/>
              <a:t>　</a:t>
            </a:r>
            <a:r>
              <a:rPr lang="ja-JP" altLang="ja-JP" sz="1300" dirty="0"/>
              <a:t>マーケティングプラン</a:t>
            </a:r>
            <a:r>
              <a:rPr lang="ja-JP" altLang="ja-JP" sz="1400" dirty="0"/>
              <a:t>　</a:t>
            </a:r>
            <a:r>
              <a:rPr lang="ja-JP" altLang="en-US" sz="1400" dirty="0"/>
              <a:t>　　　　　   </a:t>
            </a:r>
            <a:r>
              <a:rPr lang="ja-JP" altLang="en-US" sz="1200" dirty="0">
                <a:latin typeface="+mn-ea"/>
              </a:rPr>
              <a:t>アライアンス営業部　</a:t>
            </a:r>
            <a:r>
              <a:rPr lang="ja-JP" altLang="ja-JP" sz="1200" dirty="0">
                <a:latin typeface="+mn-ea"/>
              </a:rPr>
              <a:t>周</a:t>
            </a:r>
            <a:r>
              <a:rPr lang="en-US" altLang="ja-JP" sz="1200" dirty="0">
                <a:latin typeface="+mn-ea"/>
              </a:rPr>
              <a:t> </a:t>
            </a:r>
            <a:r>
              <a:rPr lang="ja-JP" altLang="en-US" sz="1200" dirty="0">
                <a:latin typeface="+mn-ea"/>
              </a:rPr>
              <a:t>翊</a:t>
            </a:r>
            <a:endParaRPr lang="ja-JP" altLang="ja-JP" sz="1200" dirty="0">
              <a:latin typeface="+mn-ea"/>
            </a:endParaRPr>
          </a:p>
          <a:p>
            <a:r>
              <a:rPr lang="en-US" altLang="ja-JP" sz="1200" dirty="0"/>
              <a:t>13:50</a:t>
            </a:r>
            <a:r>
              <a:rPr lang="ja-JP" altLang="en-US" sz="1200" dirty="0"/>
              <a:t>～</a:t>
            </a:r>
            <a:r>
              <a:rPr lang="en-US" altLang="ja-JP" sz="1200" dirty="0"/>
              <a:t>14:30</a:t>
            </a:r>
            <a:r>
              <a:rPr lang="ja-JP" altLang="ja-JP" sz="1400" dirty="0"/>
              <a:t>　</a:t>
            </a:r>
            <a:r>
              <a:rPr lang="ja-JP" altLang="ja-JP" sz="1300" dirty="0"/>
              <a:t>新機能ご説明　</a:t>
            </a:r>
            <a:r>
              <a:rPr lang="ja-JP" altLang="en-US" sz="1400" dirty="0"/>
              <a:t>　　　　　　　　　　　　　</a:t>
            </a:r>
            <a:r>
              <a:rPr lang="ja-JP" altLang="en-US" sz="1200" dirty="0">
                <a:latin typeface="+mn-ea"/>
              </a:rPr>
              <a:t>開発部　田中 智宏</a:t>
            </a:r>
            <a:br>
              <a:rPr lang="en-US" altLang="ja-JP" sz="1100" dirty="0"/>
            </a:br>
            <a:r>
              <a:rPr lang="en-US" altLang="ja-JP" sz="1200" dirty="0"/>
              <a:t>14:30</a:t>
            </a:r>
            <a:r>
              <a:rPr lang="ja-JP" altLang="en-US" sz="1200" dirty="0"/>
              <a:t>～</a:t>
            </a:r>
            <a:r>
              <a:rPr lang="en-US" altLang="ja-JP" sz="1200" dirty="0"/>
              <a:t>14:40</a:t>
            </a:r>
            <a:r>
              <a:rPr lang="ja-JP" altLang="ja-JP" sz="1400" dirty="0"/>
              <a:t>　</a:t>
            </a:r>
            <a:r>
              <a:rPr lang="ja-JP" altLang="ja-JP" sz="1300" dirty="0"/>
              <a:t>質疑応答</a:t>
            </a:r>
            <a:br>
              <a:rPr lang="en-US" altLang="ja-JP" sz="1300" dirty="0"/>
            </a:br>
            <a:r>
              <a:rPr lang="en-US" altLang="ja-JP" sz="1200" dirty="0"/>
              <a:t>14:40</a:t>
            </a:r>
            <a:r>
              <a:rPr lang="ja-JP" altLang="en-US" sz="1200" dirty="0"/>
              <a:t>～</a:t>
            </a:r>
            <a:r>
              <a:rPr lang="en-US" altLang="ja-JP" sz="1200" dirty="0"/>
              <a:t>14:50</a:t>
            </a:r>
            <a:r>
              <a:rPr lang="ja-JP" altLang="en-US" sz="1300" dirty="0"/>
              <a:t>　</a:t>
            </a:r>
            <a:r>
              <a:rPr lang="ja-JP" altLang="en-US" sz="1300" dirty="0">
                <a:latin typeface="+mn-ea"/>
              </a:rPr>
              <a:t>休憩</a:t>
            </a:r>
            <a:br>
              <a:rPr lang="en-US" altLang="ja-JP" sz="1400" dirty="0"/>
            </a:br>
            <a:r>
              <a:rPr lang="en-US" altLang="ja-JP" sz="1200" dirty="0"/>
              <a:t>14:50</a:t>
            </a:r>
            <a:r>
              <a:rPr lang="ja-JP" altLang="en-US" sz="1200" dirty="0"/>
              <a:t>～</a:t>
            </a:r>
            <a:r>
              <a:rPr lang="en-US" altLang="ja-JP" sz="1200" dirty="0"/>
              <a:t>15:30</a:t>
            </a:r>
            <a:r>
              <a:rPr lang="ja-JP" altLang="ja-JP" sz="1400" dirty="0"/>
              <a:t>　</a:t>
            </a:r>
            <a:r>
              <a:rPr lang="ja-JP" altLang="en-US" sz="1300" dirty="0"/>
              <a:t>ご講演</a:t>
            </a:r>
            <a:r>
              <a:rPr lang="ja-JP" altLang="en-US" sz="1200" dirty="0">
                <a:latin typeface="+mn-ea"/>
              </a:rPr>
              <a:t>「システムエグゼの事業・製品と</a:t>
            </a:r>
            <a:r>
              <a:rPr lang="en-US" altLang="ja-JP" sz="1200" dirty="0">
                <a:latin typeface="+mn-ea"/>
              </a:rPr>
              <a:t>Asprova</a:t>
            </a:r>
            <a:r>
              <a:rPr lang="ja-JP" altLang="en-US" sz="1200" dirty="0">
                <a:latin typeface="+mn-ea"/>
              </a:rPr>
              <a:t>実績のご紹介」</a:t>
            </a:r>
            <a:r>
              <a:rPr lang="ja-JP" altLang="en-US" sz="1200" dirty="0"/>
              <a:t>　　　　　</a:t>
            </a:r>
            <a:r>
              <a:rPr lang="ja-JP" altLang="en-US" sz="1400" dirty="0"/>
              <a:t>　　　　　　　   　　　　　　　　　　　　　　　　　　　　　　　　　　　　　　　　　　　　　　　　　　　</a:t>
            </a:r>
            <a:endParaRPr lang="en-US" altLang="ja-JP" sz="1400" dirty="0"/>
          </a:p>
          <a:p>
            <a:r>
              <a:rPr lang="ja-JP" altLang="en-US" sz="1400" dirty="0"/>
              <a:t>　　　　　　　　　　　　　　　　　　　　　    </a:t>
            </a:r>
            <a:r>
              <a:rPr lang="ja-JP" altLang="en-US" sz="1200" dirty="0">
                <a:latin typeface="+mn-ea"/>
              </a:rPr>
              <a:t>株式会社システムエグゼ 様</a:t>
            </a:r>
            <a:br>
              <a:rPr lang="en-US" altLang="ja-JP" sz="1200" dirty="0">
                <a:latin typeface="+mn-ea"/>
              </a:rPr>
            </a:br>
            <a:r>
              <a:rPr lang="en-US" altLang="ja-JP" sz="1200" dirty="0"/>
              <a:t>15:30</a:t>
            </a:r>
            <a:r>
              <a:rPr lang="ja-JP" altLang="en-US" sz="1200" dirty="0"/>
              <a:t>～</a:t>
            </a:r>
            <a:r>
              <a:rPr lang="en-US" altLang="ja-JP" sz="1200" dirty="0"/>
              <a:t>16:10</a:t>
            </a:r>
            <a:r>
              <a:rPr lang="ja-JP" altLang="ja-JP" sz="1400" dirty="0"/>
              <a:t>　</a:t>
            </a:r>
            <a:r>
              <a:rPr lang="ja-JP" altLang="en-US" sz="1300" dirty="0"/>
              <a:t>ご講演</a:t>
            </a:r>
            <a:r>
              <a:rPr lang="ja-JP" altLang="en-US" sz="1200" dirty="0">
                <a:latin typeface="+mn-ea"/>
              </a:rPr>
              <a:t>「中国国内の</a:t>
            </a:r>
            <a:r>
              <a:rPr lang="en-US" altLang="ja-JP" sz="1200" dirty="0">
                <a:latin typeface="+mn-ea"/>
              </a:rPr>
              <a:t>APS</a:t>
            </a:r>
            <a:r>
              <a:rPr lang="ja-JP" altLang="en-US" sz="1200" dirty="0">
                <a:latin typeface="+mn-ea"/>
              </a:rPr>
              <a:t>ビジネスの実情と展開するためのノウハウ」</a:t>
            </a:r>
            <a:r>
              <a:rPr lang="ja-JP" altLang="en-US" sz="1400" dirty="0"/>
              <a:t>　　　　　　　　　　　  </a:t>
            </a:r>
            <a:endParaRPr lang="en-US" altLang="ja-JP" sz="1400" dirty="0"/>
          </a:p>
          <a:p>
            <a:r>
              <a:rPr lang="en-US" altLang="ja-JP" sz="1400" dirty="0"/>
              <a:t>                                                                 </a:t>
            </a:r>
            <a:r>
              <a:rPr lang="ja-JP" altLang="en-US" sz="1400" dirty="0"/>
              <a:t> </a:t>
            </a:r>
            <a:r>
              <a:rPr lang="en-US" altLang="ja-JP" sz="1200" dirty="0">
                <a:latin typeface="+mn-ea"/>
              </a:rPr>
              <a:t>SHENZHEN VUVTECH CO., LTD.</a:t>
            </a:r>
            <a:r>
              <a:rPr lang="ja-JP" altLang="en-US" sz="1200" dirty="0">
                <a:latin typeface="+mn-ea"/>
              </a:rPr>
              <a:t> 様</a:t>
            </a:r>
            <a:br>
              <a:rPr lang="en-US" altLang="ja-JP" sz="1100" dirty="0">
                <a:latin typeface="+mn-ea"/>
              </a:rPr>
            </a:br>
            <a:r>
              <a:rPr lang="en-US" altLang="ja-JP" sz="1200" dirty="0"/>
              <a:t>16:10</a:t>
            </a:r>
            <a:r>
              <a:rPr lang="ja-JP" altLang="en-US" sz="1200" dirty="0"/>
              <a:t>～</a:t>
            </a:r>
            <a:r>
              <a:rPr lang="en-US" altLang="ja-JP" sz="1200" dirty="0"/>
              <a:t>16:30</a:t>
            </a:r>
            <a:r>
              <a:rPr lang="ja-JP" altLang="en-US" sz="1100" dirty="0">
                <a:latin typeface="+mn-ea"/>
              </a:rPr>
              <a:t>   </a:t>
            </a:r>
            <a:r>
              <a:rPr lang="ja-JP" altLang="en-US" sz="1300" dirty="0">
                <a:latin typeface="+mn-ea"/>
              </a:rPr>
              <a:t>休憩</a:t>
            </a:r>
            <a:br>
              <a:rPr lang="en-US" altLang="ja-JP" sz="1100" dirty="0">
                <a:latin typeface="+mn-ea"/>
              </a:rPr>
            </a:br>
            <a:r>
              <a:rPr lang="en-US" altLang="ja-JP" sz="1200" dirty="0"/>
              <a:t>16:30</a:t>
            </a:r>
            <a:r>
              <a:rPr lang="ja-JP" altLang="en-US" sz="1200" dirty="0"/>
              <a:t>～</a:t>
            </a:r>
            <a:r>
              <a:rPr lang="en-US" altLang="ja-JP" sz="1200" dirty="0"/>
              <a:t>16:50</a:t>
            </a:r>
            <a:r>
              <a:rPr lang="en-US" altLang="ja-JP" sz="1400" dirty="0"/>
              <a:t>   </a:t>
            </a:r>
            <a:r>
              <a:rPr lang="ja-JP" altLang="ja-JP" sz="1300" dirty="0"/>
              <a:t>表彰式</a:t>
            </a:r>
            <a:r>
              <a:rPr lang="en-US" altLang="ja-JP" sz="1300" dirty="0"/>
              <a:t> </a:t>
            </a:r>
            <a:r>
              <a:rPr lang="ja-JP" altLang="en-US" sz="1200" dirty="0">
                <a:latin typeface="+mn-ea"/>
              </a:rPr>
              <a:t>（</a:t>
            </a:r>
            <a:r>
              <a:rPr lang="en-US" altLang="ja-JP" sz="1200" dirty="0">
                <a:latin typeface="+mn-ea"/>
              </a:rPr>
              <a:t>2018</a:t>
            </a:r>
            <a:r>
              <a:rPr lang="ja-JP" altLang="en-US" sz="1200" dirty="0">
                <a:latin typeface="+mn-ea"/>
              </a:rPr>
              <a:t>年度ビジネスパートナー表彰）</a:t>
            </a:r>
            <a:endParaRPr lang="ja-JP" altLang="ja-JP" sz="1200" dirty="0">
              <a:latin typeface="+mn-ea"/>
            </a:endParaRPr>
          </a:p>
        </p:txBody>
      </p:sp>
      <p:sp>
        <p:nvSpPr>
          <p:cNvPr id="109" name="四角形: 角を丸くする 108">
            <a:extLst>
              <a:ext uri="{FF2B5EF4-FFF2-40B4-BE49-F238E27FC236}">
                <a16:creationId xmlns:a16="http://schemas.microsoft.com/office/drawing/2014/main" id="{FAF8D22D-288B-4CCE-AA10-46AEDE8F05B0}"/>
              </a:ext>
            </a:extLst>
          </p:cNvPr>
          <p:cNvSpPr/>
          <p:nvPr/>
        </p:nvSpPr>
        <p:spPr>
          <a:xfrm>
            <a:off x="219547" y="3421119"/>
            <a:ext cx="1460500" cy="3161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1400" b="1" dirty="0">
                <a:solidFill>
                  <a:schemeClr val="tx1"/>
                </a:solidFill>
              </a:rPr>
              <a:t>アジェンダ</a:t>
            </a:r>
          </a:p>
        </p:txBody>
      </p:sp>
      <p:cxnSp>
        <p:nvCxnSpPr>
          <p:cNvPr id="102" name="直線コネクタ 101">
            <a:extLst>
              <a:ext uri="{FF2B5EF4-FFF2-40B4-BE49-F238E27FC236}">
                <a16:creationId xmlns:a16="http://schemas.microsoft.com/office/drawing/2014/main" id="{869E0693-F89A-4EF7-B2A7-B077415BF1D9}"/>
              </a:ext>
            </a:extLst>
          </p:cNvPr>
          <p:cNvCxnSpPr>
            <a:cxnSpLocks/>
          </p:cNvCxnSpPr>
          <p:nvPr/>
        </p:nvCxnSpPr>
        <p:spPr>
          <a:xfrm>
            <a:off x="495977" y="8119396"/>
            <a:ext cx="5927893" cy="74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E94A3766-5BA8-4F47-A2D3-59E908581B08}"/>
              </a:ext>
            </a:extLst>
          </p:cNvPr>
          <p:cNvSpPr txBox="1"/>
          <p:nvPr/>
        </p:nvSpPr>
        <p:spPr>
          <a:xfrm>
            <a:off x="518041" y="8219523"/>
            <a:ext cx="5832046" cy="246221"/>
          </a:xfrm>
          <a:prstGeom prst="rect">
            <a:avLst/>
          </a:prstGeom>
          <a:noFill/>
        </p:spPr>
        <p:txBody>
          <a:bodyPr wrap="none" rtlCol="0">
            <a:spAutoFit/>
          </a:bodyPr>
          <a:lstStyle/>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館内レストラン「リストランテ アル・ファーロ」にて懇親会を予定しております。</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正方形/長方形 106">
            <a:extLst>
              <a:ext uri="{FF2B5EF4-FFF2-40B4-BE49-F238E27FC236}">
                <a16:creationId xmlns:a16="http://schemas.microsoft.com/office/drawing/2014/main" id="{150E85F6-4912-4F4A-916E-8418BCCFF301}"/>
              </a:ext>
            </a:extLst>
          </p:cNvPr>
          <p:cNvSpPr/>
          <p:nvPr/>
        </p:nvSpPr>
        <p:spPr>
          <a:xfrm>
            <a:off x="311150" y="3366997"/>
            <a:ext cx="869237" cy="358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pic>
        <p:nvPicPr>
          <p:cNvPr id="111" name="図 110">
            <a:extLst>
              <a:ext uri="{FF2B5EF4-FFF2-40B4-BE49-F238E27FC236}">
                <a16:creationId xmlns:a16="http://schemas.microsoft.com/office/drawing/2014/main" id="{1D41639C-42DD-45F0-BAB3-F80873CA0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054" y="70427"/>
            <a:ext cx="2048918" cy="780590"/>
          </a:xfrm>
          <a:prstGeom prst="rect">
            <a:avLst/>
          </a:prstGeom>
        </p:spPr>
      </p:pic>
      <p:sp>
        <p:nvSpPr>
          <p:cNvPr id="44" name="テキスト ボックス 43">
            <a:extLst>
              <a:ext uri="{FF2B5EF4-FFF2-40B4-BE49-F238E27FC236}">
                <a16:creationId xmlns:a16="http://schemas.microsoft.com/office/drawing/2014/main" id="{3A9061EA-342B-456F-A622-8B4FAFD0EEA8}"/>
              </a:ext>
            </a:extLst>
          </p:cNvPr>
          <p:cNvSpPr txBox="1"/>
          <p:nvPr/>
        </p:nvSpPr>
        <p:spPr>
          <a:xfrm>
            <a:off x="1562722" y="9001629"/>
            <a:ext cx="4384577" cy="377141"/>
          </a:xfrm>
          <a:prstGeom prst="rect">
            <a:avLst/>
          </a:prstGeom>
          <a:noFill/>
        </p:spPr>
        <p:txBody>
          <a:bodyPr wrap="square" lIns="72000" tIns="72000" rIns="72000" bIns="36000" rtlCol="0">
            <a:spAutoFit/>
          </a:bodyPr>
          <a:lstStyle/>
          <a:p>
            <a:pPr hangingPunct="0">
              <a:lnSpc>
                <a:spcPct val="120000"/>
              </a:lnSpc>
              <a:spcAft>
                <a:spcPts val="1800"/>
              </a:spcAft>
            </a:pPr>
            <a:r>
              <a:rPr lang="en-US" altLang="ja-JP" sz="1600" dirty="0"/>
              <a:t>https://seminar.asprova.jp/7other/4378</a:t>
            </a:r>
            <a:endParaRPr kumimoji="1" lang="ja-JP" altLang="en-US" sz="1600" dirty="0">
              <a:ea typeface="+mn-ea"/>
            </a:endParaRPr>
          </a:p>
        </p:txBody>
      </p:sp>
      <p:sp>
        <p:nvSpPr>
          <p:cNvPr id="18" name="正方形/長方形 17">
            <a:extLst>
              <a:ext uri="{FF2B5EF4-FFF2-40B4-BE49-F238E27FC236}">
                <a16:creationId xmlns:a16="http://schemas.microsoft.com/office/drawing/2014/main" id="{9D294201-53D8-444A-8DC1-1C6C9DA37CEE}"/>
              </a:ext>
            </a:extLst>
          </p:cNvPr>
          <p:cNvSpPr/>
          <p:nvPr/>
        </p:nvSpPr>
        <p:spPr>
          <a:xfrm>
            <a:off x="5927750" y="8975244"/>
            <a:ext cx="709257" cy="73088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pic>
        <p:nvPicPr>
          <p:cNvPr id="15" name="図 14">
            <a:extLst>
              <a:ext uri="{FF2B5EF4-FFF2-40B4-BE49-F238E27FC236}">
                <a16:creationId xmlns:a16="http://schemas.microsoft.com/office/drawing/2014/main" id="{69CEC82A-F2C8-472B-84A1-FA45AD42D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315" y="9030415"/>
            <a:ext cx="591701" cy="591701"/>
          </a:xfrm>
          <a:prstGeom prst="rect">
            <a:avLst/>
          </a:prstGeom>
          <a:ln>
            <a:noFill/>
          </a:ln>
        </p:spPr>
      </p:pic>
    </p:spTree>
    <p:extLst>
      <p:ext uri="{BB962C8B-B14F-4D97-AF65-F5344CB8AC3E}">
        <p14:creationId xmlns:p14="http://schemas.microsoft.com/office/powerpoint/2010/main" val="313786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4A6B6079-EBC0-4201-9AF0-C4F011B90BF8}"/>
              </a:ext>
            </a:extLst>
          </p:cNvPr>
          <p:cNvSpPr/>
          <p:nvPr/>
        </p:nvSpPr>
        <p:spPr>
          <a:xfrm>
            <a:off x="698500" y="2095500"/>
            <a:ext cx="5391101" cy="49111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2" name="テキスト ボックス 1">
            <a:extLst>
              <a:ext uri="{FF2B5EF4-FFF2-40B4-BE49-F238E27FC236}">
                <a16:creationId xmlns:a16="http://schemas.microsoft.com/office/drawing/2014/main" id="{DBDE59EE-9CD0-4C9C-A107-5E2F3D4F5C86}"/>
              </a:ext>
            </a:extLst>
          </p:cNvPr>
          <p:cNvSpPr txBox="1"/>
          <p:nvPr/>
        </p:nvSpPr>
        <p:spPr>
          <a:xfrm>
            <a:off x="201930" y="587012"/>
            <a:ext cx="1394146" cy="294875"/>
          </a:xfrm>
          <a:prstGeom prst="rect">
            <a:avLst/>
          </a:prstGeom>
          <a:noFill/>
        </p:spPr>
        <p:txBody>
          <a:bodyPr wrap="none" lIns="72000" tIns="72000" rIns="72000" bIns="36000" rtlCol="0">
            <a:spAutoFit/>
          </a:bodyPr>
          <a:lstStyle/>
          <a:p>
            <a:pPr eaLnBrk="1" hangingPunct="0">
              <a:lnSpc>
                <a:spcPct val="120000"/>
              </a:lnSpc>
              <a:spcAft>
                <a:spcPts val="1800"/>
              </a:spcAft>
            </a:pPr>
            <a:r>
              <a:rPr lang="ja-JP" altLang="en-US" sz="1050" dirty="0"/>
              <a:t>会場 </a:t>
            </a:r>
            <a:r>
              <a:rPr kumimoji="1" lang="ja-JP" altLang="en-US" sz="1050" dirty="0">
                <a:ea typeface="+mn-ea"/>
              </a:rPr>
              <a:t>アクセスマップ</a:t>
            </a:r>
          </a:p>
        </p:txBody>
      </p:sp>
      <p:sp>
        <p:nvSpPr>
          <p:cNvPr id="6" name="テキスト ボックス 5">
            <a:extLst>
              <a:ext uri="{FF2B5EF4-FFF2-40B4-BE49-F238E27FC236}">
                <a16:creationId xmlns:a16="http://schemas.microsoft.com/office/drawing/2014/main" id="{7F0ADA98-63D9-45C3-9A72-E45AF8E64751}"/>
              </a:ext>
            </a:extLst>
          </p:cNvPr>
          <p:cNvSpPr txBox="1"/>
          <p:nvPr/>
        </p:nvSpPr>
        <p:spPr>
          <a:xfrm>
            <a:off x="266700" y="1045768"/>
            <a:ext cx="3277674" cy="524553"/>
          </a:xfrm>
          <a:prstGeom prst="rect">
            <a:avLst/>
          </a:prstGeom>
          <a:noFill/>
        </p:spPr>
        <p:txBody>
          <a:bodyPr wrap="none" lIns="72000" tIns="72000" rIns="72000" bIns="36000" rtlCol="0">
            <a:spAutoFit/>
          </a:bodyPr>
          <a:lstStyle/>
          <a:p>
            <a:pPr hangingPunct="0">
              <a:spcAft>
                <a:spcPts val="600"/>
              </a:spcAft>
            </a:pPr>
            <a:r>
              <a:rPr lang="ja-JP" altLang="en-US" sz="1600" b="1" dirty="0">
                <a:solidFill>
                  <a:srgbClr val="323232"/>
                </a:solidFill>
              </a:rPr>
              <a:t>関東</a:t>
            </a:r>
            <a:r>
              <a:rPr lang="en-US" altLang="ja-JP" sz="1600" b="1" dirty="0">
                <a:solidFill>
                  <a:srgbClr val="323232"/>
                </a:solidFill>
              </a:rPr>
              <a:t>ITS</a:t>
            </a:r>
            <a:r>
              <a:rPr lang="ja-JP" altLang="en-US" sz="1600" b="1" dirty="0">
                <a:solidFill>
                  <a:srgbClr val="323232"/>
                </a:solidFill>
              </a:rPr>
              <a:t>市ヶ谷健保会館・会議室 </a:t>
            </a:r>
            <a:r>
              <a:rPr lang="en-US" altLang="ja-JP" sz="1600" b="1" dirty="0">
                <a:solidFill>
                  <a:srgbClr val="323232"/>
                </a:solidFill>
              </a:rPr>
              <a:t>F</a:t>
            </a:r>
            <a:br>
              <a:rPr lang="en-US" altLang="ja-JP" sz="1600" b="1" dirty="0">
                <a:solidFill>
                  <a:srgbClr val="323232"/>
                </a:solidFill>
              </a:rPr>
            </a:br>
            <a:r>
              <a:rPr lang="ja-JP" altLang="en-US" sz="1100" dirty="0">
                <a:solidFill>
                  <a:srgbClr val="323232"/>
                </a:solidFill>
              </a:rPr>
              <a:t>東京都新宿区市谷仲之町</a:t>
            </a:r>
            <a:r>
              <a:rPr lang="en-US" altLang="ja-JP" sz="1100" dirty="0">
                <a:solidFill>
                  <a:srgbClr val="323232"/>
                </a:solidFill>
              </a:rPr>
              <a:t>4-39</a:t>
            </a:r>
            <a:r>
              <a:rPr lang="ja-JP" altLang="en-US" sz="1100" dirty="0">
                <a:solidFill>
                  <a:srgbClr val="323232"/>
                </a:solidFill>
              </a:rPr>
              <a:t>　</a:t>
            </a:r>
            <a:endParaRPr lang="en-US" altLang="ja-JP" sz="1600" dirty="0">
              <a:solidFill>
                <a:srgbClr val="323232"/>
              </a:solidFill>
            </a:endParaRPr>
          </a:p>
        </p:txBody>
      </p:sp>
      <p:pic>
        <p:nvPicPr>
          <p:cNvPr id="8" name="図 7">
            <a:extLst>
              <a:ext uri="{FF2B5EF4-FFF2-40B4-BE49-F238E27FC236}">
                <a16:creationId xmlns:a16="http://schemas.microsoft.com/office/drawing/2014/main" id="{B612AFB8-F217-48EF-99B6-6D492F6E7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129" y="439120"/>
            <a:ext cx="1634566" cy="470755"/>
          </a:xfrm>
          <a:prstGeom prst="rect">
            <a:avLst/>
          </a:prstGeom>
          <a:effectLst/>
        </p:spPr>
      </p:pic>
      <p:cxnSp>
        <p:nvCxnSpPr>
          <p:cNvPr id="10" name="直線コネクタ 9">
            <a:extLst>
              <a:ext uri="{FF2B5EF4-FFF2-40B4-BE49-F238E27FC236}">
                <a16:creationId xmlns:a16="http://schemas.microsoft.com/office/drawing/2014/main" id="{0CFE7FFF-5376-4DC5-99B8-F49004E880EC}"/>
              </a:ext>
            </a:extLst>
          </p:cNvPr>
          <p:cNvCxnSpPr/>
          <p:nvPr/>
        </p:nvCxnSpPr>
        <p:spPr>
          <a:xfrm>
            <a:off x="266700" y="943177"/>
            <a:ext cx="63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5CBDFABD-5A3B-4895-BF88-12E88AF08621}"/>
              </a:ext>
            </a:extLst>
          </p:cNvPr>
          <p:cNvSpPr/>
          <p:nvPr/>
        </p:nvSpPr>
        <p:spPr>
          <a:xfrm>
            <a:off x="0" y="0"/>
            <a:ext cx="6858000" cy="261610"/>
          </a:xfrm>
          <a:prstGeom prst="rect">
            <a:avLst/>
          </a:prstGeom>
          <a:solidFill>
            <a:schemeClr val="tx1"/>
          </a:solidFill>
        </p:spPr>
        <p:txBody>
          <a:bodyPr wrap="square">
            <a:spAutoFit/>
          </a:bodyPr>
          <a:lstStyle/>
          <a:p>
            <a:pPr algn="ctr"/>
            <a:r>
              <a:rPr lang="ja-JP" altLang="en-US" sz="1100" b="1" dirty="0">
                <a:solidFill>
                  <a:schemeClr val="bg1"/>
                </a:solidFill>
              </a:rPr>
              <a:t>　　　　　　　　　　　　　　　　　　　　　　　</a:t>
            </a:r>
            <a:r>
              <a:rPr lang="en-US" altLang="ja-JP" sz="1100" b="1" dirty="0">
                <a:solidFill>
                  <a:schemeClr val="bg1"/>
                </a:solidFill>
              </a:rPr>
              <a:t>2019</a:t>
            </a:r>
            <a:r>
              <a:rPr lang="ja-JP" altLang="en-US" sz="1100" b="1" dirty="0">
                <a:solidFill>
                  <a:schemeClr val="bg1"/>
                </a:solidFill>
              </a:rPr>
              <a:t>年</a:t>
            </a:r>
            <a:r>
              <a:rPr lang="en-US" altLang="ja-JP" sz="1100" b="1" dirty="0">
                <a:solidFill>
                  <a:schemeClr val="bg1"/>
                </a:solidFill>
              </a:rPr>
              <a:t>5</a:t>
            </a:r>
            <a:r>
              <a:rPr lang="ja-JP" altLang="en-US" sz="1100" b="1" dirty="0">
                <a:solidFill>
                  <a:schemeClr val="bg1"/>
                </a:solidFill>
              </a:rPr>
              <a:t>月</a:t>
            </a:r>
            <a:r>
              <a:rPr lang="en-US" altLang="ja-JP" sz="1100" b="1" dirty="0">
                <a:solidFill>
                  <a:schemeClr val="bg1"/>
                </a:solidFill>
              </a:rPr>
              <a:t>16</a:t>
            </a:r>
            <a:r>
              <a:rPr lang="ja-JP" altLang="en-US" sz="1100" b="1" dirty="0">
                <a:solidFill>
                  <a:schemeClr val="bg1"/>
                </a:solidFill>
              </a:rPr>
              <a:t>日（木）</a:t>
            </a:r>
            <a:r>
              <a:rPr lang="en-US" altLang="ja-JP" sz="1100" b="1" dirty="0" err="1">
                <a:solidFill>
                  <a:schemeClr val="bg1"/>
                </a:solidFill>
              </a:rPr>
              <a:t>Asprova</a:t>
            </a:r>
            <a:r>
              <a:rPr lang="ja-JP" altLang="en-US" sz="1100" b="1" dirty="0">
                <a:solidFill>
                  <a:schemeClr val="bg1"/>
                </a:solidFill>
              </a:rPr>
              <a:t>ビジネスパートナー会</a:t>
            </a:r>
          </a:p>
        </p:txBody>
      </p:sp>
      <p:cxnSp>
        <p:nvCxnSpPr>
          <p:cNvPr id="13" name="直線コネクタ 12">
            <a:extLst>
              <a:ext uri="{FF2B5EF4-FFF2-40B4-BE49-F238E27FC236}">
                <a16:creationId xmlns:a16="http://schemas.microsoft.com/office/drawing/2014/main" id="{D225F338-D16B-437E-B3C2-A7E5502C19A7}"/>
              </a:ext>
            </a:extLst>
          </p:cNvPr>
          <p:cNvCxnSpPr/>
          <p:nvPr/>
        </p:nvCxnSpPr>
        <p:spPr>
          <a:xfrm>
            <a:off x="243000" y="8648782"/>
            <a:ext cx="63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F8EC877-0D8F-4C23-A17E-D62CA3485506}"/>
              </a:ext>
            </a:extLst>
          </p:cNvPr>
          <p:cNvCxnSpPr>
            <a:cxnSpLocks/>
            <a:stCxn id="56" idx="2"/>
            <a:endCxn id="38" idx="1"/>
          </p:cNvCxnSpPr>
          <p:nvPr/>
        </p:nvCxnSpPr>
        <p:spPr>
          <a:xfrm flipH="1">
            <a:off x="3345293" y="3680284"/>
            <a:ext cx="52344" cy="733593"/>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99704AA-4F93-4FBD-A380-B4E60EF17BDE}"/>
              </a:ext>
            </a:extLst>
          </p:cNvPr>
          <p:cNvCxnSpPr>
            <a:cxnSpLocks/>
            <a:stCxn id="38" idx="3"/>
          </p:cNvCxnSpPr>
          <p:nvPr/>
        </p:nvCxnSpPr>
        <p:spPr>
          <a:xfrm flipV="1">
            <a:off x="3743453" y="4134643"/>
            <a:ext cx="173402" cy="111628"/>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8" name="四角形: 角を丸くする 37">
            <a:extLst>
              <a:ext uri="{FF2B5EF4-FFF2-40B4-BE49-F238E27FC236}">
                <a16:creationId xmlns:a16="http://schemas.microsoft.com/office/drawing/2014/main" id="{48E6DABA-8C7C-4C6E-B244-4AEAA00C81F7}"/>
              </a:ext>
            </a:extLst>
          </p:cNvPr>
          <p:cNvSpPr/>
          <p:nvPr/>
        </p:nvSpPr>
        <p:spPr>
          <a:xfrm rot="20230275">
            <a:off x="3328373" y="4276074"/>
            <a:ext cx="432000" cy="1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600" b="1" dirty="0">
                <a:solidFill>
                  <a:schemeClr val="bg1"/>
                </a:solidFill>
              </a:rPr>
              <a:t>歩道橋</a:t>
            </a:r>
          </a:p>
        </p:txBody>
      </p:sp>
      <p:sp>
        <p:nvSpPr>
          <p:cNvPr id="56" name="四角形: 角を丸くする 55">
            <a:extLst>
              <a:ext uri="{FF2B5EF4-FFF2-40B4-BE49-F238E27FC236}">
                <a16:creationId xmlns:a16="http://schemas.microsoft.com/office/drawing/2014/main" id="{F9FC1567-4447-4D55-981B-1CE5AC1B1769}"/>
              </a:ext>
            </a:extLst>
          </p:cNvPr>
          <p:cNvSpPr/>
          <p:nvPr/>
        </p:nvSpPr>
        <p:spPr>
          <a:xfrm rot="52616">
            <a:off x="3255014" y="3500295"/>
            <a:ext cx="288000" cy="1800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800" b="1" dirty="0">
                <a:solidFill>
                  <a:schemeClr val="bg1"/>
                </a:solidFill>
              </a:rPr>
              <a:t>会場</a:t>
            </a:r>
          </a:p>
        </p:txBody>
      </p:sp>
      <p:sp>
        <p:nvSpPr>
          <p:cNvPr id="78" name="正方形/長方形 77">
            <a:extLst>
              <a:ext uri="{FF2B5EF4-FFF2-40B4-BE49-F238E27FC236}">
                <a16:creationId xmlns:a16="http://schemas.microsoft.com/office/drawing/2014/main" id="{75E9FFBF-02E7-4C66-9E47-180257F9FEC4}"/>
              </a:ext>
            </a:extLst>
          </p:cNvPr>
          <p:cNvSpPr/>
          <p:nvPr/>
        </p:nvSpPr>
        <p:spPr>
          <a:xfrm>
            <a:off x="95003" y="8830699"/>
            <a:ext cx="6662057" cy="92358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79" name="角丸四角形 20">
            <a:extLst>
              <a:ext uri="{FF2B5EF4-FFF2-40B4-BE49-F238E27FC236}">
                <a16:creationId xmlns:a16="http://schemas.microsoft.com/office/drawing/2014/main" id="{2933DC58-A927-4C29-84FA-77823D458F53}"/>
              </a:ext>
            </a:extLst>
          </p:cNvPr>
          <p:cNvSpPr/>
          <p:nvPr/>
        </p:nvSpPr>
        <p:spPr>
          <a:xfrm>
            <a:off x="171450" y="8912911"/>
            <a:ext cx="942975"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900" dirty="0">
                <a:solidFill>
                  <a:schemeClr val="bg1"/>
                </a:solidFill>
              </a:rPr>
              <a:t>お申し込み方法</a:t>
            </a:r>
          </a:p>
        </p:txBody>
      </p:sp>
      <p:sp>
        <p:nvSpPr>
          <p:cNvPr id="80" name="角丸四角形 57">
            <a:extLst>
              <a:ext uri="{FF2B5EF4-FFF2-40B4-BE49-F238E27FC236}">
                <a16:creationId xmlns:a16="http://schemas.microsoft.com/office/drawing/2014/main" id="{7411147B-7B84-4E54-9104-803265691FBE}"/>
              </a:ext>
            </a:extLst>
          </p:cNvPr>
          <p:cNvSpPr/>
          <p:nvPr/>
        </p:nvSpPr>
        <p:spPr>
          <a:xfrm>
            <a:off x="180975" y="9510446"/>
            <a:ext cx="942975" cy="18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r>
              <a:rPr kumimoji="1" lang="ja-JP" altLang="en-US" sz="900" dirty="0">
                <a:solidFill>
                  <a:schemeClr val="bg1"/>
                </a:solidFill>
              </a:rPr>
              <a:t>問い合わせ先</a:t>
            </a:r>
          </a:p>
        </p:txBody>
      </p:sp>
      <p:cxnSp>
        <p:nvCxnSpPr>
          <p:cNvPr id="81" name="直線コネクタ 80">
            <a:extLst>
              <a:ext uri="{FF2B5EF4-FFF2-40B4-BE49-F238E27FC236}">
                <a16:creationId xmlns:a16="http://schemas.microsoft.com/office/drawing/2014/main" id="{A4A2B616-8026-4CDF-9889-5C6B5A9DAECB}"/>
              </a:ext>
            </a:extLst>
          </p:cNvPr>
          <p:cNvCxnSpPr/>
          <p:nvPr/>
        </p:nvCxnSpPr>
        <p:spPr>
          <a:xfrm>
            <a:off x="200025" y="9417736"/>
            <a:ext cx="6419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55824AE7-27C8-4B46-BF43-B1EE5C8C718A}"/>
              </a:ext>
            </a:extLst>
          </p:cNvPr>
          <p:cNvSpPr txBox="1"/>
          <p:nvPr/>
        </p:nvSpPr>
        <p:spPr>
          <a:xfrm>
            <a:off x="1163923" y="8856683"/>
            <a:ext cx="1996875" cy="250632"/>
          </a:xfrm>
          <a:prstGeom prst="rect">
            <a:avLst/>
          </a:prstGeom>
          <a:noFill/>
        </p:spPr>
        <p:txBody>
          <a:bodyPr wrap="none" lIns="72000" tIns="72000" rIns="72000" bIns="36000" rtlCol="0">
            <a:spAutoFit/>
          </a:bodyPr>
          <a:lstStyle/>
          <a:p>
            <a:pPr eaLnBrk="1" hangingPunct="0">
              <a:lnSpc>
                <a:spcPct val="120000"/>
              </a:lnSpc>
              <a:spcAft>
                <a:spcPts val="1800"/>
              </a:spcAft>
            </a:pPr>
            <a:r>
              <a:rPr kumimoji="1" lang="ja-JP" altLang="en-US" sz="800" dirty="0">
                <a:ea typeface="+mn-ea"/>
              </a:rPr>
              <a:t>下記</a:t>
            </a:r>
            <a:r>
              <a:rPr kumimoji="1" lang="en-US" altLang="ja-JP" sz="800" dirty="0">
                <a:ea typeface="+mn-ea"/>
              </a:rPr>
              <a:t>Web</a:t>
            </a:r>
            <a:r>
              <a:rPr kumimoji="1" lang="ja-JP" altLang="en-US" sz="800" dirty="0">
                <a:ea typeface="+mn-ea"/>
              </a:rPr>
              <a:t>サイトよりお申込みください。</a:t>
            </a:r>
          </a:p>
        </p:txBody>
      </p:sp>
      <p:sp>
        <p:nvSpPr>
          <p:cNvPr id="85" name="テキスト ボックス 84">
            <a:extLst>
              <a:ext uri="{FF2B5EF4-FFF2-40B4-BE49-F238E27FC236}">
                <a16:creationId xmlns:a16="http://schemas.microsoft.com/office/drawing/2014/main" id="{E1DCBE8D-D162-4B9A-BD56-E35E157E8E25}"/>
              </a:ext>
            </a:extLst>
          </p:cNvPr>
          <p:cNvSpPr txBox="1"/>
          <p:nvPr/>
        </p:nvSpPr>
        <p:spPr>
          <a:xfrm>
            <a:off x="1192951" y="9464845"/>
            <a:ext cx="3720103" cy="250632"/>
          </a:xfrm>
          <a:prstGeom prst="rect">
            <a:avLst/>
          </a:prstGeom>
          <a:noFill/>
        </p:spPr>
        <p:txBody>
          <a:bodyPr wrap="none" lIns="72000" tIns="72000" rIns="72000" bIns="36000" rtlCol="0">
            <a:spAutoFit/>
          </a:bodyPr>
          <a:lstStyle/>
          <a:p>
            <a:pPr hangingPunct="0">
              <a:lnSpc>
                <a:spcPct val="120000"/>
              </a:lnSpc>
              <a:spcAft>
                <a:spcPts val="1800"/>
              </a:spcAft>
            </a:pPr>
            <a:r>
              <a:rPr lang="ja-JP" altLang="en-US" sz="800" dirty="0"/>
              <a:t>アスプローバ株式会社　ソリューション営業部　伊藤、周　  　</a:t>
            </a:r>
            <a:r>
              <a:rPr lang="en-US" altLang="ja-JP" sz="800" dirty="0"/>
              <a:t>03-6303-9933</a:t>
            </a:r>
            <a:endParaRPr kumimoji="1" lang="ja-JP" altLang="en-US" sz="800" dirty="0">
              <a:ea typeface="+mn-ea"/>
            </a:endParaRPr>
          </a:p>
        </p:txBody>
      </p:sp>
      <p:pic>
        <p:nvPicPr>
          <p:cNvPr id="86" name="図 85" descr="室内 が含まれている画像&#10;&#10;高い精度で生成された説明">
            <a:extLst>
              <a:ext uri="{FF2B5EF4-FFF2-40B4-BE49-F238E27FC236}">
                <a16:creationId xmlns:a16="http://schemas.microsoft.com/office/drawing/2014/main" id="{3BF1213E-95B3-465A-8AE1-0D431BF71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651" y="9548923"/>
            <a:ext cx="119766" cy="121667"/>
          </a:xfrm>
          <a:prstGeom prst="rect">
            <a:avLst/>
          </a:prstGeom>
        </p:spPr>
      </p:pic>
      <p:sp>
        <p:nvSpPr>
          <p:cNvPr id="87" name="テキスト ボックス 86">
            <a:extLst>
              <a:ext uri="{FF2B5EF4-FFF2-40B4-BE49-F238E27FC236}">
                <a16:creationId xmlns:a16="http://schemas.microsoft.com/office/drawing/2014/main" id="{F66ED84B-9C05-4D70-AF00-A531A724BD9F}"/>
              </a:ext>
            </a:extLst>
          </p:cNvPr>
          <p:cNvSpPr txBox="1"/>
          <p:nvPr/>
        </p:nvSpPr>
        <p:spPr>
          <a:xfrm>
            <a:off x="5018466" y="9379585"/>
            <a:ext cx="953320" cy="362201"/>
          </a:xfrm>
          <a:prstGeom prst="rect">
            <a:avLst/>
          </a:prstGeom>
          <a:noFill/>
        </p:spPr>
        <p:txBody>
          <a:bodyPr wrap="none" lIns="72000" tIns="72000" rIns="72000" bIns="36000" rtlCol="0">
            <a:spAutoFit/>
          </a:bodyPr>
          <a:lstStyle/>
          <a:p>
            <a:pPr eaLnBrk="1" hangingPunct="0">
              <a:lnSpc>
                <a:spcPct val="120000"/>
              </a:lnSpc>
              <a:spcAft>
                <a:spcPts val="1800"/>
              </a:spcAft>
            </a:pPr>
            <a:r>
              <a:rPr kumimoji="1" lang="ja-JP" altLang="en-US" sz="700" dirty="0">
                <a:ea typeface="+mn-ea"/>
              </a:rPr>
              <a:t>→</a:t>
            </a:r>
            <a:r>
              <a:rPr kumimoji="1" lang="en-US" altLang="ja-JP" sz="700" dirty="0">
                <a:ea typeface="+mn-ea"/>
              </a:rPr>
              <a:t>QR</a:t>
            </a:r>
            <a:r>
              <a:rPr kumimoji="1" lang="ja-JP" altLang="en-US" sz="700" dirty="0">
                <a:ea typeface="+mn-ea"/>
              </a:rPr>
              <a:t>コードからも</a:t>
            </a:r>
            <a:br>
              <a:rPr kumimoji="1" lang="en-US" altLang="ja-JP" sz="700" dirty="0">
                <a:ea typeface="+mn-ea"/>
              </a:rPr>
            </a:br>
            <a:r>
              <a:rPr kumimoji="1" lang="ja-JP" altLang="en-US" sz="700" dirty="0">
                <a:ea typeface="+mn-ea"/>
              </a:rPr>
              <a:t>アクセスできます。</a:t>
            </a:r>
          </a:p>
        </p:txBody>
      </p:sp>
      <p:sp>
        <p:nvSpPr>
          <p:cNvPr id="15" name="正方形/長方形 14">
            <a:extLst>
              <a:ext uri="{FF2B5EF4-FFF2-40B4-BE49-F238E27FC236}">
                <a16:creationId xmlns:a16="http://schemas.microsoft.com/office/drawing/2014/main" id="{DFD21B56-131D-4238-AFBA-8A9BC49719C7}"/>
              </a:ext>
            </a:extLst>
          </p:cNvPr>
          <p:cNvSpPr/>
          <p:nvPr/>
        </p:nvSpPr>
        <p:spPr>
          <a:xfrm>
            <a:off x="2284262" y="1345890"/>
            <a:ext cx="3429000" cy="646331"/>
          </a:xfrm>
          <a:prstGeom prst="rect">
            <a:avLst/>
          </a:prstGeom>
        </p:spPr>
        <p:txBody>
          <a:bodyPr>
            <a:spAutoFit/>
          </a:bodyPr>
          <a:lstStyle/>
          <a:p>
            <a:r>
              <a:rPr lang="ja-JP" altLang="en-US" sz="1200" dirty="0"/>
              <a:t>都営新宿線「曙橋駅」下車徒歩</a:t>
            </a:r>
            <a:r>
              <a:rPr lang="en-US" altLang="ja-JP" sz="1200" dirty="0"/>
              <a:t>8</a:t>
            </a:r>
            <a:r>
              <a:rPr lang="ja-JP" altLang="en-US" sz="1200" dirty="0"/>
              <a:t>分</a:t>
            </a:r>
          </a:p>
          <a:p>
            <a:r>
              <a:rPr lang="ja-JP" altLang="en-US" sz="1200" dirty="0"/>
              <a:t>都営大江戸線「牛込柳町駅」下車徒歩</a:t>
            </a:r>
            <a:r>
              <a:rPr lang="en-US" altLang="ja-JP" sz="1200" dirty="0"/>
              <a:t>8</a:t>
            </a:r>
            <a:r>
              <a:rPr lang="ja-JP" altLang="en-US" sz="1200" dirty="0"/>
              <a:t>分</a:t>
            </a:r>
          </a:p>
          <a:p>
            <a:r>
              <a:rPr lang="ja-JP" altLang="en-US" sz="1200" dirty="0"/>
              <a:t>地下鉄丸ノ内線「四谷三丁目駅」下車徒歩</a:t>
            </a:r>
            <a:r>
              <a:rPr lang="en-US" altLang="ja-JP" sz="1200" dirty="0"/>
              <a:t>15</a:t>
            </a:r>
            <a:r>
              <a:rPr lang="ja-JP" altLang="en-US" sz="1200" dirty="0"/>
              <a:t>分</a:t>
            </a:r>
          </a:p>
        </p:txBody>
      </p:sp>
      <p:sp>
        <p:nvSpPr>
          <p:cNvPr id="16" name="正方形/長方形 15">
            <a:extLst>
              <a:ext uri="{FF2B5EF4-FFF2-40B4-BE49-F238E27FC236}">
                <a16:creationId xmlns:a16="http://schemas.microsoft.com/office/drawing/2014/main" id="{62E3B60F-85D1-4162-9086-7BA1E2560917}"/>
              </a:ext>
            </a:extLst>
          </p:cNvPr>
          <p:cNvSpPr/>
          <p:nvPr/>
        </p:nvSpPr>
        <p:spPr>
          <a:xfrm>
            <a:off x="749131" y="7260592"/>
            <a:ext cx="5563745" cy="1200329"/>
          </a:xfrm>
          <a:prstGeom prst="rect">
            <a:avLst/>
          </a:prstGeom>
        </p:spPr>
        <p:txBody>
          <a:bodyPr wrap="square">
            <a:spAutoFit/>
          </a:bodyPr>
          <a:lstStyle/>
          <a:p>
            <a:r>
              <a:rPr lang="ja-JP" altLang="en-US" sz="1200" b="1" dirty="0">
                <a:solidFill>
                  <a:srgbClr val="394650"/>
                </a:solidFill>
                <a:latin typeface="ヒラギノ角ゴ Pro W3"/>
              </a:rPr>
              <a:t>都営新宿線　曙橋駅</a:t>
            </a:r>
            <a:r>
              <a:rPr lang="en-US" altLang="ja-JP" sz="1200" b="1" dirty="0">
                <a:solidFill>
                  <a:srgbClr val="394650"/>
                </a:solidFill>
                <a:latin typeface="ヒラギノ角ゴ Pro W3"/>
              </a:rPr>
              <a:t>A3</a:t>
            </a:r>
            <a:r>
              <a:rPr lang="ja-JP" altLang="en-US" sz="1200" b="1" dirty="0">
                <a:solidFill>
                  <a:srgbClr val="394650"/>
                </a:solidFill>
                <a:latin typeface="ヒラギノ角ゴ Pro W3"/>
              </a:rPr>
              <a:t>出口より</a:t>
            </a:r>
            <a:endParaRPr lang="ja-JP" altLang="en-US" sz="1200" dirty="0">
              <a:solidFill>
                <a:srgbClr val="394650"/>
              </a:solidFill>
              <a:latin typeface="ヒラギノ角ゴ Pro W3"/>
            </a:endParaRPr>
          </a:p>
          <a:p>
            <a:pPr>
              <a:buFont typeface="+mj-lt"/>
              <a:buAutoNum type="arabicPeriod"/>
            </a:pPr>
            <a:r>
              <a:rPr lang="en-US" altLang="ja-JP" sz="1200" dirty="0">
                <a:solidFill>
                  <a:srgbClr val="394650"/>
                </a:solidFill>
                <a:latin typeface="ヒラギノ角ゴ Pro W3"/>
              </a:rPr>
              <a:t>A3</a:t>
            </a:r>
            <a:r>
              <a:rPr lang="ja-JP" altLang="en-US" sz="1200" dirty="0">
                <a:solidFill>
                  <a:srgbClr val="394650"/>
                </a:solidFill>
                <a:latin typeface="ヒラギノ角ゴ Pro W3"/>
              </a:rPr>
              <a:t>出口地上すぐ左側建物前に案内板有り</a:t>
            </a:r>
          </a:p>
          <a:p>
            <a:pPr>
              <a:buFont typeface="+mj-lt"/>
              <a:buAutoNum type="arabicPeriod"/>
            </a:pPr>
            <a:r>
              <a:rPr lang="ja-JP" altLang="en-US" sz="1200" dirty="0">
                <a:solidFill>
                  <a:srgbClr val="394650"/>
                </a:solidFill>
                <a:latin typeface="ヒラギノ角ゴ Pro W3"/>
              </a:rPr>
              <a:t>案内板を正面に左方向へ進みつきあたり坂道を右方向に上り交差点を左折</a:t>
            </a:r>
          </a:p>
          <a:p>
            <a:pPr>
              <a:buFont typeface="+mj-lt"/>
              <a:buAutoNum type="arabicPeriod"/>
            </a:pPr>
            <a:r>
              <a:rPr lang="en-US" altLang="ja-JP" sz="1200" dirty="0">
                <a:solidFill>
                  <a:srgbClr val="394650"/>
                </a:solidFill>
                <a:latin typeface="ヒラギノ角ゴ Pro W3"/>
              </a:rPr>
              <a:t>3</a:t>
            </a:r>
            <a:r>
              <a:rPr lang="ja-JP" altLang="en-US" sz="1200" dirty="0">
                <a:solidFill>
                  <a:srgbClr val="394650"/>
                </a:solidFill>
                <a:latin typeface="ヒラギノ角ゴ Pro W3"/>
              </a:rPr>
              <a:t>方向真中の道を直進</a:t>
            </a:r>
            <a:br>
              <a:rPr lang="ja-JP" altLang="en-US" sz="1200" dirty="0">
                <a:solidFill>
                  <a:srgbClr val="394650"/>
                </a:solidFill>
                <a:latin typeface="ヒラギノ角ゴ Pro W3"/>
              </a:rPr>
            </a:br>
            <a:r>
              <a:rPr lang="ja-JP" altLang="en-US" sz="1200" dirty="0">
                <a:solidFill>
                  <a:srgbClr val="394650"/>
                </a:solidFill>
                <a:latin typeface="ヒラギノ角ゴ Pro W3"/>
              </a:rPr>
              <a:t>（一番細い道、「歩行者専用道路」の立看板有り）</a:t>
            </a:r>
          </a:p>
          <a:p>
            <a:pPr>
              <a:buFont typeface="+mj-lt"/>
              <a:buAutoNum type="arabicPeriod"/>
            </a:pPr>
            <a:r>
              <a:rPr lang="ja-JP" altLang="en-US" sz="1200" dirty="0">
                <a:solidFill>
                  <a:srgbClr val="394650"/>
                </a:solidFill>
                <a:latin typeface="ヒラギノ角ゴ Pro W3"/>
              </a:rPr>
              <a:t>つきあたりまで進み左側の円柱形ガラス張りの建物になります。</a:t>
            </a:r>
            <a:endParaRPr lang="en-US" altLang="ja-JP" sz="1200" b="0" i="0" dirty="0">
              <a:solidFill>
                <a:srgbClr val="394650"/>
              </a:solidFill>
              <a:effectLst/>
              <a:latin typeface="ヒラギノ角ゴ Pro W3"/>
            </a:endParaRPr>
          </a:p>
        </p:txBody>
      </p:sp>
      <p:pic>
        <p:nvPicPr>
          <p:cNvPr id="20" name="図 19" descr="テキスト, 地図 が含まれている画像&#10;&#10;自動的に生成された説明">
            <a:extLst>
              <a:ext uri="{FF2B5EF4-FFF2-40B4-BE49-F238E27FC236}">
                <a16:creationId xmlns:a16="http://schemas.microsoft.com/office/drawing/2014/main" id="{E9FAA178-9427-4DF7-9E32-AC666EF91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398" y="2154383"/>
            <a:ext cx="5283104" cy="4810911"/>
          </a:xfrm>
          <a:prstGeom prst="rect">
            <a:avLst/>
          </a:prstGeom>
        </p:spPr>
      </p:pic>
      <p:sp>
        <p:nvSpPr>
          <p:cNvPr id="42" name="テキスト ボックス 41">
            <a:extLst>
              <a:ext uri="{FF2B5EF4-FFF2-40B4-BE49-F238E27FC236}">
                <a16:creationId xmlns:a16="http://schemas.microsoft.com/office/drawing/2014/main" id="{8256FDFC-9A91-4B1C-B968-79D56B642FEC}"/>
              </a:ext>
            </a:extLst>
          </p:cNvPr>
          <p:cNvSpPr txBox="1"/>
          <p:nvPr/>
        </p:nvSpPr>
        <p:spPr>
          <a:xfrm>
            <a:off x="2815309" y="5990577"/>
            <a:ext cx="438344" cy="232935"/>
          </a:xfrm>
          <a:prstGeom prst="rect">
            <a:avLst/>
          </a:prstGeom>
          <a:solidFill>
            <a:schemeClr val="accent1">
              <a:lumMod val="10000"/>
              <a:lumOff val="90000"/>
            </a:schemeClr>
          </a:solidFill>
        </p:spPr>
        <p:txBody>
          <a:bodyPr wrap="square" lIns="72000" tIns="72000" rIns="72000" bIns="36000" rtlCol="0">
            <a:spAutoFit/>
          </a:bodyPr>
          <a:lstStyle/>
          <a:p>
            <a:pPr eaLnBrk="1" hangingPunct="0">
              <a:lnSpc>
                <a:spcPct val="120000"/>
              </a:lnSpc>
              <a:spcAft>
                <a:spcPts val="1800"/>
              </a:spcAft>
            </a:pPr>
            <a:r>
              <a:rPr kumimoji="1" lang="en-US" altLang="ja-JP" sz="700" dirty="0">
                <a:ea typeface="+mn-ea"/>
              </a:rPr>
              <a:t>A3</a:t>
            </a:r>
            <a:r>
              <a:rPr kumimoji="1" lang="ja-JP" altLang="en-US" sz="700" dirty="0">
                <a:ea typeface="+mn-ea"/>
              </a:rPr>
              <a:t>出口</a:t>
            </a:r>
          </a:p>
        </p:txBody>
      </p:sp>
      <p:sp>
        <p:nvSpPr>
          <p:cNvPr id="48" name="矢印: 右 47">
            <a:extLst>
              <a:ext uri="{FF2B5EF4-FFF2-40B4-BE49-F238E27FC236}">
                <a16:creationId xmlns:a16="http://schemas.microsoft.com/office/drawing/2014/main" id="{831F4211-635B-4741-9BD2-FF59F0BFEFE8}"/>
              </a:ext>
            </a:extLst>
          </p:cNvPr>
          <p:cNvSpPr/>
          <p:nvPr/>
        </p:nvSpPr>
        <p:spPr>
          <a:xfrm rot="5660063" flipH="1">
            <a:off x="2607616" y="5929118"/>
            <a:ext cx="345489" cy="232935"/>
          </a:xfrm>
          <a:prstGeom prst="rightArrow">
            <a:avLst>
              <a:gd name="adj1" fmla="val 23649"/>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65" name="矢印: 右 64">
            <a:extLst>
              <a:ext uri="{FF2B5EF4-FFF2-40B4-BE49-F238E27FC236}">
                <a16:creationId xmlns:a16="http://schemas.microsoft.com/office/drawing/2014/main" id="{8E76ED5F-4E73-4CF7-A93A-2A48FA945D9E}"/>
              </a:ext>
            </a:extLst>
          </p:cNvPr>
          <p:cNvSpPr/>
          <p:nvPr/>
        </p:nvSpPr>
        <p:spPr>
          <a:xfrm rot="9917590" flipH="1">
            <a:off x="2783171" y="5743419"/>
            <a:ext cx="452942" cy="181398"/>
          </a:xfrm>
          <a:prstGeom prst="rightArrow">
            <a:avLst>
              <a:gd name="adj1" fmla="val 23614"/>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66" name="矢印: 右 65">
            <a:extLst>
              <a:ext uri="{FF2B5EF4-FFF2-40B4-BE49-F238E27FC236}">
                <a16:creationId xmlns:a16="http://schemas.microsoft.com/office/drawing/2014/main" id="{A97EB317-A2AB-40AF-ADEE-F74A8B348A4F}"/>
              </a:ext>
            </a:extLst>
          </p:cNvPr>
          <p:cNvSpPr/>
          <p:nvPr/>
        </p:nvSpPr>
        <p:spPr>
          <a:xfrm rot="6111880" flipH="1">
            <a:off x="2266116" y="4456551"/>
            <a:ext cx="2420721" cy="268183"/>
          </a:xfrm>
          <a:prstGeom prst="rightArrow">
            <a:avLst>
              <a:gd name="adj1" fmla="val 21674"/>
              <a:gd name="adj2" fmla="val 242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67" name="矢印: 右 66">
            <a:extLst>
              <a:ext uri="{FF2B5EF4-FFF2-40B4-BE49-F238E27FC236}">
                <a16:creationId xmlns:a16="http://schemas.microsoft.com/office/drawing/2014/main" id="{CDA94E62-0B8F-46EC-894D-6A4212C9D516}"/>
              </a:ext>
            </a:extLst>
          </p:cNvPr>
          <p:cNvSpPr/>
          <p:nvPr/>
        </p:nvSpPr>
        <p:spPr>
          <a:xfrm rot="783951" flipH="1">
            <a:off x="3514200" y="3278670"/>
            <a:ext cx="260621" cy="162988"/>
          </a:xfrm>
          <a:prstGeom prst="rightArrow">
            <a:avLst>
              <a:gd name="adj1" fmla="val 6515"/>
              <a:gd name="adj2" fmla="val 242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sp>
        <p:nvSpPr>
          <p:cNvPr id="30" name="テキスト ボックス 29">
            <a:extLst>
              <a:ext uri="{FF2B5EF4-FFF2-40B4-BE49-F238E27FC236}">
                <a16:creationId xmlns:a16="http://schemas.microsoft.com/office/drawing/2014/main" id="{51B7A004-D379-4EE7-B534-68ABCBA6EB80}"/>
              </a:ext>
            </a:extLst>
          </p:cNvPr>
          <p:cNvSpPr txBox="1"/>
          <p:nvPr/>
        </p:nvSpPr>
        <p:spPr>
          <a:xfrm>
            <a:off x="1562722" y="9001629"/>
            <a:ext cx="4384577" cy="377141"/>
          </a:xfrm>
          <a:prstGeom prst="rect">
            <a:avLst/>
          </a:prstGeom>
          <a:noFill/>
        </p:spPr>
        <p:txBody>
          <a:bodyPr wrap="square" lIns="72000" tIns="72000" rIns="72000" bIns="36000" rtlCol="0">
            <a:spAutoFit/>
          </a:bodyPr>
          <a:lstStyle/>
          <a:p>
            <a:pPr hangingPunct="0">
              <a:lnSpc>
                <a:spcPct val="120000"/>
              </a:lnSpc>
              <a:spcAft>
                <a:spcPts val="1800"/>
              </a:spcAft>
            </a:pPr>
            <a:r>
              <a:rPr lang="en-US" altLang="ja-JP" sz="1600" dirty="0"/>
              <a:t>https://seminar.asprova.jp/7other/4378</a:t>
            </a:r>
            <a:endParaRPr kumimoji="1" lang="ja-JP" altLang="en-US" sz="1600" dirty="0">
              <a:ea typeface="+mn-ea"/>
            </a:endParaRPr>
          </a:p>
        </p:txBody>
      </p:sp>
      <p:sp>
        <p:nvSpPr>
          <p:cNvPr id="31" name="正方形/長方形 30">
            <a:extLst>
              <a:ext uri="{FF2B5EF4-FFF2-40B4-BE49-F238E27FC236}">
                <a16:creationId xmlns:a16="http://schemas.microsoft.com/office/drawing/2014/main" id="{3C8A784D-7DFC-4600-85E5-126C11146383}"/>
              </a:ext>
            </a:extLst>
          </p:cNvPr>
          <p:cNvSpPr/>
          <p:nvPr/>
        </p:nvSpPr>
        <p:spPr>
          <a:xfrm>
            <a:off x="5927750" y="8975244"/>
            <a:ext cx="709257" cy="730880"/>
          </a:xfrm>
          <a:prstGeom prst="rect">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0">
              <a:lnSpc>
                <a:spcPct val="120000"/>
              </a:lnSpc>
              <a:spcAft>
                <a:spcPts val="600"/>
              </a:spcAft>
            </a:pPr>
            <a:endParaRPr kumimoji="1" lang="ja-JP" altLang="en-US" sz="1800" dirty="0">
              <a:solidFill>
                <a:schemeClr val="tx1"/>
              </a:solidFill>
            </a:endParaRPr>
          </a:p>
        </p:txBody>
      </p:sp>
      <p:pic>
        <p:nvPicPr>
          <p:cNvPr id="33" name="図 32">
            <a:extLst>
              <a:ext uri="{FF2B5EF4-FFF2-40B4-BE49-F238E27FC236}">
                <a16:creationId xmlns:a16="http://schemas.microsoft.com/office/drawing/2014/main" id="{4DA214E1-E374-48E4-B7AC-042083C2F7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315" y="9030415"/>
            <a:ext cx="591701" cy="591701"/>
          </a:xfrm>
          <a:prstGeom prst="rect">
            <a:avLst/>
          </a:prstGeom>
          <a:ln>
            <a:noFill/>
          </a:ln>
        </p:spPr>
      </p:pic>
    </p:spTree>
    <p:extLst>
      <p:ext uri="{BB962C8B-B14F-4D97-AF65-F5344CB8AC3E}">
        <p14:creationId xmlns:p14="http://schemas.microsoft.com/office/powerpoint/2010/main" val="707933663"/>
      </p:ext>
    </p:extLst>
  </p:cSld>
  <p:clrMapOvr>
    <a:masterClrMapping/>
  </p:clrMapOvr>
</p:sld>
</file>

<file path=ppt/theme/theme1.xml><?xml version="1.0" encoding="utf-8"?>
<a:theme xmlns:a="http://schemas.openxmlformats.org/drawingml/2006/main" name="SNPS パワポひな型V3.2">
  <a:themeElements>
    <a:clrScheme name="SNPS Color">
      <a:dk1>
        <a:srgbClr val="323232"/>
      </a:dk1>
      <a:lt1>
        <a:srgbClr val="FFFFFF"/>
      </a:lt1>
      <a:dk2>
        <a:srgbClr val="505050"/>
      </a:dk2>
      <a:lt2>
        <a:srgbClr val="FFFFFF"/>
      </a:lt2>
      <a:accent1>
        <a:srgbClr val="002742"/>
      </a:accent1>
      <a:accent2>
        <a:srgbClr val="D63566"/>
      </a:accent2>
      <a:accent3>
        <a:srgbClr val="BC3909"/>
      </a:accent3>
      <a:accent4>
        <a:srgbClr val="EFA083"/>
      </a:accent4>
      <a:accent5>
        <a:srgbClr val="41963C"/>
      </a:accent5>
      <a:accent6>
        <a:srgbClr val="53BC09"/>
      </a:accent6>
      <a:hlink>
        <a:srgbClr val="969325"/>
      </a:hlink>
      <a:folHlink>
        <a:srgbClr val="1595D6"/>
      </a:folHlink>
    </a:clrScheme>
    <a:fontScheme name="Segoe UI &amp; メイリオ">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eaLnBrk="1" hangingPunct="0">
          <a:lnSpc>
            <a:spcPct val="120000"/>
          </a:lnSpc>
          <a:spcAft>
            <a:spcPts val="600"/>
          </a:spcAft>
          <a:defRPr kumimoji="1"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36000" rtlCol="0">
        <a:spAutoFit/>
      </a:bodyPr>
      <a:lstStyle>
        <a:defPPr eaLnBrk="1" hangingPunct="0">
          <a:lnSpc>
            <a:spcPct val="120000"/>
          </a:lnSpc>
          <a:spcAft>
            <a:spcPts val="1800"/>
          </a:spcAft>
          <a:defRPr kumimoji="1" smtClean="0">
            <a:ea typeface="+mn-ea"/>
          </a:defRPr>
        </a:defPPr>
      </a:lstStyle>
    </a:txDef>
  </a:objectDefaults>
  <a:extraClrSchemeLst/>
  <a:extLst>
    <a:ext uri="{05A4C25C-085E-4340-85A3-A5531E510DB2}">
      <thm15:themeFamily xmlns:thm15="http://schemas.microsoft.com/office/thememl/2012/main" name="プレゼンテーション1.pptx" id="{57FA94F2-ABB3-431E-9D8D-385640492F81}" vid="{355B138B-5E98-44D1-A138-FC69FC8F151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パワポひな型_A4縦_Ver1</Template>
  <TotalTime>2223</TotalTime>
  <Words>160</Words>
  <Application>Microsoft Office PowerPoint</Application>
  <PresentationFormat>A4 210 x 297 mm</PresentationFormat>
  <Paragraphs>46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ヒラギノ角ゴ Pro W3</vt:lpstr>
      <vt:lpstr>メイリオ</vt:lpstr>
      <vt:lpstr>游ゴシック</vt:lpstr>
      <vt:lpstr>Arial</vt:lpstr>
      <vt:lpstr>Calibri</vt:lpstr>
      <vt:lpstr>Segoe UI</vt:lpstr>
      <vt:lpstr>SNPS パワポひな型V3.2</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Synapse Innovation Inc.</dc:creator>
  <cp:lastModifiedBy>asprova asprova</cp:lastModifiedBy>
  <cp:revision>134</cp:revision>
  <cp:lastPrinted>2019-03-18T03:41:00Z</cp:lastPrinted>
  <dcterms:created xsi:type="dcterms:W3CDTF">2017-08-04T06:01:29Z</dcterms:created>
  <dcterms:modified xsi:type="dcterms:W3CDTF">2019-04-02T06:50:44Z</dcterms:modified>
</cp:coreProperties>
</file>